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2" r:id="rId1"/>
    <p:sldMasterId id="2147483868" r:id="rId2"/>
  </p:sldMasterIdLst>
  <p:notesMasterIdLst>
    <p:notesMasterId r:id="rId73"/>
  </p:notesMasterIdLst>
  <p:sldIdLst>
    <p:sldId id="352" r:id="rId3"/>
    <p:sldId id="358" r:id="rId4"/>
    <p:sldId id="360" r:id="rId5"/>
    <p:sldId id="361" r:id="rId6"/>
    <p:sldId id="362" r:id="rId7"/>
    <p:sldId id="363" r:id="rId8"/>
    <p:sldId id="364" r:id="rId9"/>
    <p:sldId id="365" r:id="rId10"/>
    <p:sldId id="366" r:id="rId11"/>
    <p:sldId id="367" r:id="rId12"/>
    <p:sldId id="368" r:id="rId13"/>
    <p:sldId id="369" r:id="rId14"/>
    <p:sldId id="370" r:id="rId15"/>
    <p:sldId id="371" r:id="rId16"/>
    <p:sldId id="372" r:id="rId17"/>
    <p:sldId id="373" r:id="rId18"/>
    <p:sldId id="374" r:id="rId19"/>
    <p:sldId id="375" r:id="rId20"/>
    <p:sldId id="376" r:id="rId21"/>
    <p:sldId id="377" r:id="rId22"/>
    <p:sldId id="378" r:id="rId23"/>
    <p:sldId id="379" r:id="rId24"/>
    <p:sldId id="380" r:id="rId25"/>
    <p:sldId id="381" r:id="rId26"/>
    <p:sldId id="382" r:id="rId27"/>
    <p:sldId id="383" r:id="rId28"/>
    <p:sldId id="384" r:id="rId29"/>
    <p:sldId id="385" r:id="rId30"/>
    <p:sldId id="386" r:id="rId31"/>
    <p:sldId id="387" r:id="rId32"/>
    <p:sldId id="388" r:id="rId33"/>
    <p:sldId id="389" r:id="rId34"/>
    <p:sldId id="390" r:id="rId35"/>
    <p:sldId id="391" r:id="rId36"/>
    <p:sldId id="392" r:id="rId37"/>
    <p:sldId id="393" r:id="rId38"/>
    <p:sldId id="394" r:id="rId39"/>
    <p:sldId id="395" r:id="rId40"/>
    <p:sldId id="396" r:id="rId41"/>
    <p:sldId id="397" r:id="rId42"/>
    <p:sldId id="398" r:id="rId43"/>
    <p:sldId id="399" r:id="rId44"/>
    <p:sldId id="400" r:id="rId45"/>
    <p:sldId id="401" r:id="rId46"/>
    <p:sldId id="402" r:id="rId47"/>
    <p:sldId id="403" r:id="rId48"/>
    <p:sldId id="404" r:id="rId49"/>
    <p:sldId id="405" r:id="rId50"/>
    <p:sldId id="406" r:id="rId51"/>
    <p:sldId id="407" r:id="rId52"/>
    <p:sldId id="408" r:id="rId53"/>
    <p:sldId id="409" r:id="rId54"/>
    <p:sldId id="410" r:id="rId55"/>
    <p:sldId id="411" r:id="rId56"/>
    <p:sldId id="412" r:id="rId57"/>
    <p:sldId id="413" r:id="rId58"/>
    <p:sldId id="414" r:id="rId59"/>
    <p:sldId id="415" r:id="rId60"/>
    <p:sldId id="416" r:id="rId61"/>
    <p:sldId id="417" r:id="rId62"/>
    <p:sldId id="418" r:id="rId63"/>
    <p:sldId id="419" r:id="rId64"/>
    <p:sldId id="420" r:id="rId65"/>
    <p:sldId id="421" r:id="rId66"/>
    <p:sldId id="422" r:id="rId67"/>
    <p:sldId id="423" r:id="rId68"/>
    <p:sldId id="424" r:id="rId69"/>
    <p:sldId id="425" r:id="rId70"/>
    <p:sldId id="353" r:id="rId71"/>
    <p:sldId id="354" r:id="rId72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E737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924" autoAdjust="0"/>
    <p:restoredTop sz="95545" autoAdjust="0"/>
  </p:normalViewPr>
  <p:slideViewPr>
    <p:cSldViewPr>
      <p:cViewPr>
        <p:scale>
          <a:sx n="96" d="100"/>
          <a:sy n="96" d="100"/>
        </p:scale>
        <p:origin x="1336" y="14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63" Type="http://schemas.openxmlformats.org/officeDocument/2006/relationships/slide" Target="slides/slide61.xml"/><Relationship Id="rId64" Type="http://schemas.openxmlformats.org/officeDocument/2006/relationships/slide" Target="slides/slide62.xml"/><Relationship Id="rId65" Type="http://schemas.openxmlformats.org/officeDocument/2006/relationships/slide" Target="slides/slide63.xml"/><Relationship Id="rId66" Type="http://schemas.openxmlformats.org/officeDocument/2006/relationships/slide" Target="slides/slide64.xml"/><Relationship Id="rId67" Type="http://schemas.openxmlformats.org/officeDocument/2006/relationships/slide" Target="slides/slide65.xml"/><Relationship Id="rId68" Type="http://schemas.openxmlformats.org/officeDocument/2006/relationships/slide" Target="slides/slide66.xml"/><Relationship Id="rId69" Type="http://schemas.openxmlformats.org/officeDocument/2006/relationships/slide" Target="slides/slide67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<Relationship Id="rId55" Type="http://schemas.openxmlformats.org/officeDocument/2006/relationships/slide" Target="slides/slide53.xml"/><Relationship Id="rId56" Type="http://schemas.openxmlformats.org/officeDocument/2006/relationships/slide" Target="slides/slide54.xml"/><Relationship Id="rId57" Type="http://schemas.openxmlformats.org/officeDocument/2006/relationships/slide" Target="slides/slide55.xml"/><Relationship Id="rId58" Type="http://schemas.openxmlformats.org/officeDocument/2006/relationships/slide" Target="slides/slide56.xml"/><Relationship Id="rId59" Type="http://schemas.openxmlformats.org/officeDocument/2006/relationships/slide" Target="slides/slide5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70" Type="http://schemas.openxmlformats.org/officeDocument/2006/relationships/slide" Target="slides/slide68.xml"/><Relationship Id="rId71" Type="http://schemas.openxmlformats.org/officeDocument/2006/relationships/slide" Target="slides/slide69.xml"/><Relationship Id="rId72" Type="http://schemas.openxmlformats.org/officeDocument/2006/relationships/slide" Target="slides/slide70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73" Type="http://schemas.openxmlformats.org/officeDocument/2006/relationships/notesMaster" Target="notesMasters/notesMaster1.xml"/><Relationship Id="rId74" Type="http://schemas.openxmlformats.org/officeDocument/2006/relationships/presProps" Target="presProps.xml"/><Relationship Id="rId75" Type="http://schemas.openxmlformats.org/officeDocument/2006/relationships/viewProps" Target="viewProps.xml"/><Relationship Id="rId76" Type="http://schemas.openxmlformats.org/officeDocument/2006/relationships/theme" Target="theme/theme1.xml"/><Relationship Id="rId77" Type="http://schemas.openxmlformats.org/officeDocument/2006/relationships/tableStyles" Target="tableStyles.xml"/><Relationship Id="rId60" Type="http://schemas.openxmlformats.org/officeDocument/2006/relationships/slide" Target="slides/slide58.xml"/><Relationship Id="rId61" Type="http://schemas.openxmlformats.org/officeDocument/2006/relationships/slide" Target="slides/slide59.xml"/><Relationship Id="rId62" Type="http://schemas.openxmlformats.org/officeDocument/2006/relationships/slide" Target="slides/slide60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09675C33-5ED1-41A1-B50E-D4AA71ED22AF}" type="datetimeFigureOut">
              <a:rPr lang="en-US"/>
              <a:pPr>
                <a:defRPr/>
              </a:pPr>
              <a:t>9/8/17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CFF11213-E783-4CE4-959C-B6AFB167A27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37538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FF11213-E783-4CE4-959C-B6AFB167A27B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2505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hyperlink" Target="mailto:anzhelika_kravchuk@epam.com" TargetMode="Externa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hyperlink" Target="mailto:anzhelika_kravchuk@epam.com" TargetMode="Externa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78825"/>
          </a:xfrm>
          <a:prstGeom prst="rect">
            <a:avLst/>
          </a:prstGeom>
        </p:spPr>
        <p:txBody>
          <a:bodyPr anchor="ctr" anchorCtr="0"/>
          <a:lstStyle>
            <a:lvl1pPr marL="231775" indent="0" algn="l" defTabSz="339725">
              <a:tabLst/>
              <a:defRPr sz="2000" b="1">
                <a:solidFill>
                  <a:schemeClr val="accent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ru-RU" dirty="0">
                <a:solidFill>
                  <a:schemeClr val="accent2">
                    <a:lumMod val="50000"/>
                  </a:schemeClr>
                </a:solidFill>
              </a:rPr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1127518610"/>
      </p:ext>
    </p:extLst>
  </p:cSld>
  <p:clrMapOvr>
    <a:masterClrMapping/>
  </p:clrMapOvr>
  <p:hf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/>
          </p:cNvSpPr>
          <p:nvPr>
            <p:ph idx="1" hasCustomPrompt="1"/>
          </p:nvPr>
        </p:nvSpPr>
        <p:spPr>
          <a:xfrm>
            <a:off x="226952" y="965915"/>
            <a:ext cx="4320985" cy="5228823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130299" marR="0" indent="-130299" algn="l" defTabSz="342892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750"/>
              </a:spcAft>
              <a:buClr>
                <a:schemeClr val="accent2">
                  <a:lumMod val="50000"/>
                </a:schemeClr>
              </a:buClr>
              <a:buSzTx/>
              <a:buFont typeface="Arial"/>
              <a:buChar char="•"/>
              <a:tabLst/>
              <a:defRPr sz="1800" baseline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</a:defRPr>
            </a:lvl1pPr>
            <a:lvl2pPr marL="557199" indent="-214308">
              <a:lnSpc>
                <a:spcPct val="120000"/>
              </a:lnSpc>
              <a:buClr>
                <a:schemeClr val="tx1"/>
              </a:buClr>
              <a:buSzPct val="100000"/>
              <a:buFont typeface="Lucida Grande"/>
              <a:buChar char="–"/>
              <a:defRPr sz="1800" baseline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</a:defRPr>
            </a:lvl2pPr>
            <a:lvl3pPr>
              <a:lnSpc>
                <a:spcPct val="120000"/>
              </a:lnSpc>
              <a:defRPr sz="1800" baseline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</a:defRPr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add bulleted list</a:t>
            </a:r>
          </a:p>
          <a:p>
            <a:pPr lvl="1"/>
            <a:r>
              <a:rPr lang="en-US" dirty="0"/>
              <a:t>Second Level Bullet</a:t>
            </a:r>
          </a:p>
          <a:p>
            <a:pPr lvl="2"/>
            <a:r>
              <a:rPr lang="en-US" dirty="0"/>
              <a:t>Third Level Bullet</a:t>
            </a:r>
            <a:br>
              <a:rPr lang="en-US" dirty="0"/>
            </a:br>
            <a:endParaRPr lang="en-US" dirty="0"/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idx="11" hasCustomPrompt="1"/>
          </p:nvPr>
        </p:nvSpPr>
        <p:spPr>
          <a:xfrm>
            <a:off x="4673683" y="965915"/>
            <a:ext cx="4279875" cy="5228823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130299" marR="0" indent="-130299" algn="l" defTabSz="342892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750"/>
              </a:spcAft>
              <a:buClr>
                <a:schemeClr val="accent2">
                  <a:lumMod val="50000"/>
                </a:schemeClr>
              </a:buClr>
              <a:buSzTx/>
              <a:buFont typeface="Arial"/>
              <a:buChar char="•"/>
              <a:tabLst/>
              <a:defRPr sz="1800" baseline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</a:defRPr>
            </a:lvl1pPr>
            <a:lvl2pPr marL="557199" indent="-214308">
              <a:lnSpc>
                <a:spcPct val="120000"/>
              </a:lnSpc>
              <a:buClr>
                <a:schemeClr val="accent2">
                  <a:lumMod val="50000"/>
                </a:schemeClr>
              </a:buClr>
              <a:buSzPct val="100000"/>
              <a:buFont typeface="Lucida Grande"/>
              <a:buChar char="–"/>
              <a:defRPr sz="1800" baseline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</a:defRPr>
            </a:lvl2pPr>
            <a:lvl3pPr>
              <a:lnSpc>
                <a:spcPct val="120000"/>
              </a:lnSpc>
              <a:buClr>
                <a:schemeClr val="accent2">
                  <a:lumMod val="50000"/>
                </a:schemeClr>
              </a:buClr>
              <a:defRPr sz="1800" baseline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</a:defRPr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add bulleted list</a:t>
            </a:r>
          </a:p>
          <a:p>
            <a:pPr lvl="1"/>
            <a:r>
              <a:rPr lang="en-US" dirty="0"/>
              <a:t>Second Level Bullet</a:t>
            </a:r>
          </a:p>
          <a:p>
            <a:pPr lvl="2"/>
            <a:r>
              <a:rPr lang="en-US" dirty="0"/>
              <a:t>Third Level Bullet</a:t>
            </a:r>
            <a:br>
              <a:rPr lang="en-US" dirty="0"/>
            </a:br>
            <a:endParaRPr lang="en-US" dirty="0"/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78825"/>
          </a:xfrm>
          <a:prstGeom prst="rect">
            <a:avLst/>
          </a:prstGeom>
        </p:spPr>
        <p:txBody>
          <a:bodyPr anchor="ctr" anchorCtr="0"/>
          <a:lstStyle>
            <a:lvl1pPr marL="231775" indent="0" algn="l" defTabSz="339725">
              <a:tabLst/>
              <a:defRPr sz="2000" b="1">
                <a:solidFill>
                  <a:schemeClr val="accent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ru-RU">
                <a:solidFill>
                  <a:schemeClr val="accent2">
                    <a:lumMod val="50000"/>
                  </a:schemeClr>
                </a:solidFill>
              </a:rPr>
              <a:t>Образец заголовка</a:t>
            </a:r>
            <a:endParaRPr lang="ru-RU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8490589"/>
      </p:ext>
    </p:extLst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2"/>
          <p:cNvSpPr/>
          <p:nvPr userDrawn="1"/>
        </p:nvSpPr>
        <p:spPr>
          <a:xfrm>
            <a:off x="425001" y="3398262"/>
            <a:ext cx="853869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0"/>
            <a:r>
              <a:rPr lang="en-US" sz="2800" b="0" i="0" u="none" strike="noStrike" kern="1200" baseline="0" dirty="0" smtClean="0">
                <a:solidFill>
                  <a:schemeClr val="bg1"/>
                </a:solidFill>
                <a:latin typeface="+mj-lt"/>
                <a:cs typeface="Narkisim" panose="020E0502050101010101" pitchFamily="34" charset="-79"/>
              </a:rPr>
              <a:t>Thank you for attention! </a:t>
            </a:r>
            <a:endParaRPr lang="en-US" sz="2800" b="0" i="0" u="none" strike="noStrike" kern="1200" baseline="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42952900"/>
      </p:ext>
    </p:extLst>
  </p:cSld>
  <p:clrMapOvr>
    <a:masterClrMapping/>
  </p:clrMapOvr>
  <p:transition spd="med"/>
  <p:hf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and Content"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11"/>
          <p:cNvSpPr/>
          <p:nvPr userDrawn="1"/>
        </p:nvSpPr>
        <p:spPr>
          <a:xfrm>
            <a:off x="152400" y="3429000"/>
            <a:ext cx="8538693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0"/>
            <a:r>
              <a:rPr lang="en-US" sz="2000" b="0" i="0" u="none" strike="noStrike" kern="1200" baseline="0" dirty="0" smtClean="0">
                <a:solidFill>
                  <a:schemeClr val="bg1"/>
                </a:solidFill>
                <a:latin typeface="+mj-lt"/>
                <a:cs typeface="Narkisim" panose="020E0502050101010101" pitchFamily="34" charset="-79"/>
              </a:rPr>
              <a:t>I hope that you will find this material useful.</a:t>
            </a:r>
          </a:p>
          <a:p>
            <a:pPr algn="ctr" rtl="0"/>
            <a:endParaRPr lang="en-US" sz="2000" b="0" i="0" u="none" strike="noStrike" kern="1200" baseline="0" dirty="0" smtClean="0">
              <a:solidFill>
                <a:schemeClr val="bg1"/>
              </a:solidFill>
              <a:latin typeface="+mj-lt"/>
              <a:cs typeface="Narkisim" panose="020E0502050101010101" pitchFamily="34" charset="-79"/>
            </a:endParaRPr>
          </a:p>
          <a:p>
            <a:pPr algn="ctr" rtl="0"/>
            <a:r>
              <a:rPr lang="en-US" sz="2000" b="0" i="0" u="none" strike="noStrike" kern="1200" baseline="0" dirty="0" smtClean="0">
                <a:solidFill>
                  <a:schemeClr val="bg1"/>
                </a:solidFill>
                <a:latin typeface="+mj-lt"/>
                <a:cs typeface="Narkisim" panose="020E0502050101010101" pitchFamily="34" charset="-79"/>
              </a:rPr>
              <a:t>If you find errors or inaccuracies in this material or know how to improve it, please report on</a:t>
            </a:r>
          </a:p>
          <a:p>
            <a:pPr algn="ctr" rtl="0"/>
            <a:r>
              <a:rPr lang="en-US" sz="2000" b="0" i="0" u="none" strike="noStrike" kern="1200" baseline="0" dirty="0" smtClean="0">
                <a:solidFill>
                  <a:schemeClr val="bg1"/>
                </a:solidFill>
                <a:latin typeface="+mj-lt"/>
                <a:cs typeface="Narkisim" panose="020E0502050101010101" pitchFamily="34" charset="-79"/>
              </a:rPr>
              <a:t>To the electronic address: </a:t>
            </a:r>
            <a:r>
              <a:rPr lang="en-US" sz="2000" b="0" i="0" u="none" strike="noStrike" kern="1200" baseline="0" dirty="0" smtClean="0">
                <a:solidFill>
                  <a:schemeClr val="bg1"/>
                </a:solidFill>
                <a:latin typeface="+mj-lt"/>
                <a:cs typeface="Narkisim" panose="020E0502050101010101" pitchFamily="34" charset="-79"/>
                <a:hlinkClick r:id="rId3"/>
              </a:rPr>
              <a:t>anzhelika_kravchuk@epam.com</a:t>
            </a:r>
            <a:r>
              <a:rPr lang="en-US" sz="2000" b="0" i="0" u="none" strike="noStrike" kern="1200" baseline="0" dirty="0" smtClean="0">
                <a:solidFill>
                  <a:schemeClr val="bg1"/>
                </a:solidFill>
                <a:latin typeface="+mj-lt"/>
                <a:cs typeface="Narkisim" panose="020E0502050101010101" pitchFamily="34" charset="-79"/>
              </a:rPr>
              <a:t> </a:t>
            </a:r>
          </a:p>
          <a:p>
            <a:pPr algn="ctr" rtl="0"/>
            <a:r>
              <a:rPr lang="en-US" sz="2000" b="0" i="0" u="none" strike="noStrike" kern="1200" baseline="0" dirty="0" smtClean="0">
                <a:solidFill>
                  <a:schemeClr val="bg1"/>
                </a:solidFill>
                <a:latin typeface="+mj-lt"/>
                <a:cs typeface="Narkisim" panose="020E0502050101010101" pitchFamily="34" charset="-79"/>
              </a:rPr>
              <a:t>With the note [ASP.MVC Training Course Feedback]</a:t>
            </a:r>
          </a:p>
          <a:p>
            <a:pPr algn="ctr" rtl="0"/>
            <a:r>
              <a:rPr lang="en-US" sz="2000" b="0" i="0" u="none" strike="noStrike" kern="1200" baseline="0" dirty="0" smtClean="0">
                <a:solidFill>
                  <a:schemeClr val="bg1"/>
                </a:solidFill>
                <a:latin typeface="+mj-lt"/>
                <a:cs typeface="Narkisim" panose="020E0502050101010101" pitchFamily="34" charset="-79"/>
              </a:rPr>
              <a:t>Thank you.</a:t>
            </a:r>
            <a:endParaRPr lang="en-US" sz="2000" b="0" i="0" u="none" strike="noStrike" kern="1200" baseline="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52227757"/>
      </p:ext>
    </p:extLst>
  </p:cSld>
  <p:clrMapOvr>
    <a:masterClrMapping/>
  </p:clrMapOvr>
  <p:transition spd="med"/>
  <p:hf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Click to edit Master text styles</a:t>
            </a:r>
          </a:p>
          <a:p>
            <a:pPr lvl="1"/>
            <a:r>
              <a:rPr lang="ru-RU" smtClean="0"/>
              <a:t>Second level</a:t>
            </a:r>
          </a:p>
          <a:p>
            <a:pPr lvl="2"/>
            <a:r>
              <a:rPr lang="ru-RU" smtClean="0"/>
              <a:t>Third level</a:t>
            </a:r>
          </a:p>
          <a:p>
            <a:pPr lvl="3"/>
            <a:r>
              <a:rPr lang="ru-RU" smtClean="0"/>
              <a:t>Fourth level</a:t>
            </a:r>
          </a:p>
          <a:p>
            <a:pPr lvl="4"/>
            <a:r>
              <a:rPr lang="ru-RU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572D05D-EE55-4B2B-893A-A6A9619BE90D}" type="datetime1">
              <a:rPr lang="en-US" smtClean="0"/>
              <a:pPr>
                <a:defRPr/>
              </a:pPr>
              <a:t>9/8/17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Copyright © 2008-2010 Altexsoft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39D0CB1-A3CB-43FB-828E-B293E2C190A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6576"/>
      </p:ext>
    </p:extLst>
  </p:cSld>
  <p:clrMapOvr>
    <a:masterClrMapping/>
  </p:clrMapOvr>
  <p:hf sldNum="0"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ext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296214" y="1889830"/>
            <a:ext cx="8500056" cy="993073"/>
          </a:xfrm>
          <a:prstGeom prst="rect">
            <a:avLst/>
          </a:prstGeom>
        </p:spPr>
        <p:txBody>
          <a:bodyPr lIns="68580" tIns="0" rIns="68580" bIns="34290">
            <a:no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buNone/>
              <a:defRPr sz="4100" kern="0" cap="all" spc="-75" baseline="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296214" y="3561899"/>
            <a:ext cx="3688382" cy="370101"/>
          </a:xfrm>
          <a:prstGeom prst="rect">
            <a:avLst/>
          </a:prstGeom>
          <a:noFill/>
          <a:ln>
            <a:noFill/>
          </a:ln>
        </p:spPr>
        <p:txBody>
          <a:bodyPr wrap="none" lIns="68580" tIns="27432" rIns="68580" bIns="34290">
            <a:spAutoFit/>
          </a:bodyPr>
          <a:lstStyle>
            <a:lvl1pPr marL="0" indent="0">
              <a:spcBef>
                <a:spcPts val="0"/>
              </a:spcBef>
              <a:buFontTx/>
              <a:buNone/>
              <a:defRPr sz="2000" cap="all" baseline="0">
                <a:solidFill>
                  <a:srgbClr val="FFFFFF"/>
                </a:solidFill>
                <a:latin typeface="Arial Black"/>
                <a:cs typeface="Arial Black"/>
              </a:defRPr>
            </a:lvl1pPr>
            <a:lvl2pPr marL="342892" indent="0">
              <a:buFontTx/>
              <a:buNone/>
              <a:defRPr/>
            </a:lvl2pPr>
            <a:lvl3pPr marL="685783" indent="0">
              <a:buFontTx/>
              <a:buNone/>
              <a:defRPr/>
            </a:lvl3pPr>
            <a:lvl4pPr marL="1028675" indent="0">
              <a:buFontTx/>
              <a:buNone/>
              <a:defRPr/>
            </a:lvl4pPr>
            <a:lvl5pPr marL="1371566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296214" y="5459487"/>
            <a:ext cx="3820664" cy="373063"/>
          </a:xfrm>
          <a:prstGeom prst="rect">
            <a:avLst/>
          </a:prstGeom>
        </p:spPr>
        <p:txBody>
          <a:bodyPr lIns="68580" tIns="34290" rIns="68580" bIns="34290"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err="1"/>
              <a:t>Anzhelika</a:t>
            </a:r>
            <a:r>
              <a:rPr lang="en-US" dirty="0"/>
              <a:t> KRAVCHUK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213" y="496490"/>
            <a:ext cx="1725769" cy="728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003777"/>
      </p:ext>
    </p:extLst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"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425002" y="3398263"/>
            <a:ext cx="8538693" cy="483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0"/>
            <a:r>
              <a:rPr lang="en-US" sz="2545" b="0" i="0" u="none" strike="noStrike" kern="1200" baseline="0" dirty="0" smtClean="0">
                <a:solidFill>
                  <a:schemeClr val="bg1"/>
                </a:solidFill>
                <a:latin typeface="+mj-lt"/>
                <a:cs typeface="Narkisim" panose="020E0502050101010101" pitchFamily="34" charset="-79"/>
              </a:rPr>
              <a:t>Thank you for attention! </a:t>
            </a:r>
            <a:endParaRPr lang="en-US" sz="2545" b="0" i="0" u="none" strike="noStrike" kern="1200" baseline="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7201594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itle and Content"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11"/>
          <p:cNvSpPr/>
          <p:nvPr userDrawn="1"/>
        </p:nvSpPr>
        <p:spPr>
          <a:xfrm>
            <a:off x="152401" y="3429002"/>
            <a:ext cx="8538693" cy="20506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0"/>
            <a:r>
              <a:rPr lang="en-US" sz="1818" b="0" i="0" u="none" strike="noStrike" kern="1200" baseline="0" dirty="0" smtClean="0">
                <a:solidFill>
                  <a:schemeClr val="bg1"/>
                </a:solidFill>
                <a:latin typeface="+mj-lt"/>
                <a:cs typeface="Narkisim" panose="020E0502050101010101" pitchFamily="34" charset="-79"/>
              </a:rPr>
              <a:t>I hope that you will find this material useful.</a:t>
            </a:r>
          </a:p>
          <a:p>
            <a:pPr algn="ctr" rtl="0"/>
            <a:endParaRPr lang="en-US" sz="1818" b="0" i="0" u="none" strike="noStrike" kern="1200" baseline="0" dirty="0" smtClean="0">
              <a:solidFill>
                <a:schemeClr val="bg1"/>
              </a:solidFill>
              <a:latin typeface="+mj-lt"/>
              <a:cs typeface="Narkisim" panose="020E0502050101010101" pitchFamily="34" charset="-79"/>
            </a:endParaRPr>
          </a:p>
          <a:p>
            <a:pPr algn="ctr" rtl="0"/>
            <a:r>
              <a:rPr lang="en-US" sz="1818" b="0" i="0" u="none" strike="noStrike" kern="1200" baseline="0" dirty="0" smtClean="0">
                <a:solidFill>
                  <a:schemeClr val="bg1"/>
                </a:solidFill>
                <a:latin typeface="+mj-lt"/>
                <a:cs typeface="Narkisim" panose="020E0502050101010101" pitchFamily="34" charset="-79"/>
              </a:rPr>
              <a:t>If you find errors or inaccuracies in this material or know how to improve it, please report on</a:t>
            </a:r>
          </a:p>
          <a:p>
            <a:pPr algn="ctr" rtl="0"/>
            <a:r>
              <a:rPr lang="en-US" sz="1818" b="0" i="0" u="none" strike="noStrike" kern="1200" baseline="0" dirty="0" smtClean="0">
                <a:solidFill>
                  <a:schemeClr val="bg1"/>
                </a:solidFill>
                <a:latin typeface="+mj-lt"/>
                <a:cs typeface="Narkisim" panose="020E0502050101010101" pitchFamily="34" charset="-79"/>
              </a:rPr>
              <a:t>To the electronic address: </a:t>
            </a:r>
            <a:r>
              <a:rPr lang="en-US" sz="1818" b="0" i="0" u="none" strike="noStrike" kern="1200" baseline="0" dirty="0" smtClean="0">
                <a:solidFill>
                  <a:schemeClr val="bg1"/>
                </a:solidFill>
                <a:latin typeface="+mj-lt"/>
                <a:cs typeface="Narkisim" panose="020E0502050101010101" pitchFamily="34" charset="-79"/>
                <a:hlinkClick r:id="rId3"/>
              </a:rPr>
              <a:t>anzhelika_kravchuk@epam.com</a:t>
            </a:r>
            <a:r>
              <a:rPr lang="en-US" sz="1818" b="0" i="0" u="none" strike="noStrike" kern="1200" baseline="0" dirty="0" smtClean="0">
                <a:solidFill>
                  <a:schemeClr val="bg1"/>
                </a:solidFill>
                <a:latin typeface="+mj-lt"/>
                <a:cs typeface="Narkisim" panose="020E0502050101010101" pitchFamily="34" charset="-79"/>
              </a:rPr>
              <a:t> </a:t>
            </a:r>
          </a:p>
          <a:p>
            <a:pPr algn="ctr" rtl="0"/>
            <a:r>
              <a:rPr lang="en-US" sz="1818" b="0" i="0" u="none" strike="noStrike" kern="1200" baseline="0" dirty="0" smtClean="0">
                <a:solidFill>
                  <a:schemeClr val="bg1"/>
                </a:solidFill>
                <a:latin typeface="+mj-lt"/>
                <a:cs typeface="Narkisim" panose="020E0502050101010101" pitchFamily="34" charset="-79"/>
              </a:rPr>
              <a:t>With the note [ASP.MVC Training Course Feedback]</a:t>
            </a:r>
          </a:p>
          <a:p>
            <a:pPr algn="ctr" rtl="0"/>
            <a:r>
              <a:rPr lang="en-US" sz="1818" b="0" i="0" u="none" strike="noStrike" kern="1200" baseline="0" dirty="0" smtClean="0">
                <a:solidFill>
                  <a:schemeClr val="bg1"/>
                </a:solidFill>
                <a:latin typeface="+mj-lt"/>
                <a:cs typeface="Narkisim" panose="020E0502050101010101" pitchFamily="34" charset="-79"/>
              </a:rPr>
              <a:t>Thank you.</a:t>
            </a:r>
            <a:endParaRPr lang="en-US" sz="1818" b="0" i="0" u="none" strike="noStrike" kern="1200" baseline="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233507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296214" y="1889830"/>
            <a:ext cx="8500056" cy="993073"/>
          </a:xfrm>
          <a:prstGeom prst="rect">
            <a:avLst/>
          </a:prstGeom>
        </p:spPr>
        <p:txBody>
          <a:bodyPr lIns="68580" tIns="0" rIns="68580" bIns="34290">
            <a:no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buNone/>
              <a:defRPr sz="4100" kern="0" cap="all" spc="-75" baseline="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296214" y="3561899"/>
            <a:ext cx="3688382" cy="370101"/>
          </a:xfrm>
          <a:prstGeom prst="rect">
            <a:avLst/>
          </a:prstGeom>
          <a:noFill/>
          <a:ln>
            <a:noFill/>
          </a:ln>
        </p:spPr>
        <p:txBody>
          <a:bodyPr wrap="none" lIns="68580" tIns="27432" rIns="68580" bIns="34290">
            <a:spAutoFit/>
          </a:bodyPr>
          <a:lstStyle>
            <a:lvl1pPr marL="0" indent="0">
              <a:spcBef>
                <a:spcPts val="0"/>
              </a:spcBef>
              <a:buFontTx/>
              <a:buNone/>
              <a:defRPr sz="2000" cap="all" baseline="0">
                <a:solidFill>
                  <a:srgbClr val="FFFFFF"/>
                </a:solidFill>
                <a:latin typeface="Arial Black"/>
                <a:cs typeface="Arial Black"/>
              </a:defRPr>
            </a:lvl1pPr>
            <a:lvl2pPr marL="342892" indent="0">
              <a:buFontTx/>
              <a:buNone/>
              <a:defRPr/>
            </a:lvl2pPr>
            <a:lvl3pPr marL="685783" indent="0">
              <a:buFontTx/>
              <a:buNone/>
              <a:defRPr/>
            </a:lvl3pPr>
            <a:lvl4pPr marL="1028675" indent="0">
              <a:buFontTx/>
              <a:buNone/>
              <a:defRPr/>
            </a:lvl4pPr>
            <a:lvl5pPr marL="1371566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296214" y="5459487"/>
            <a:ext cx="3820664" cy="373063"/>
          </a:xfrm>
          <a:prstGeom prst="rect">
            <a:avLst/>
          </a:prstGeom>
        </p:spPr>
        <p:txBody>
          <a:bodyPr lIns="68580" tIns="34290" rIns="68580" bIns="34290"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err="1"/>
              <a:t>Anzhelika</a:t>
            </a:r>
            <a:r>
              <a:rPr lang="en-US" dirty="0"/>
              <a:t> KRAVCHUK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213" y="496490"/>
            <a:ext cx="1725769" cy="728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247680"/>
      </p:ext>
    </p:extLst>
  </p:cSld>
  <p:clrMapOvr>
    <a:masterClrMapping/>
  </p:clrMapOvr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78825"/>
          </a:xfrm>
          <a:prstGeom prst="rect">
            <a:avLst/>
          </a:prstGeom>
        </p:spPr>
        <p:txBody>
          <a:bodyPr anchor="ctr" anchorCtr="0"/>
          <a:lstStyle>
            <a:lvl1pPr marL="231775" indent="0" algn="l" defTabSz="339725">
              <a:tabLst/>
              <a:defRPr sz="2000" b="1">
                <a:solidFill>
                  <a:schemeClr val="accent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ru-RU">
                <a:solidFill>
                  <a:schemeClr val="accent2">
                    <a:lumMod val="50000"/>
                  </a:schemeClr>
                </a:solidFill>
              </a:rPr>
              <a:t>Образец заголовка</a:t>
            </a:r>
            <a:endParaRPr lang="ru-RU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882192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/>
          </p:cNvSpPr>
          <p:nvPr>
            <p:ph idx="1" hasCustomPrompt="1"/>
          </p:nvPr>
        </p:nvSpPr>
        <p:spPr>
          <a:xfrm>
            <a:off x="226952" y="914399"/>
            <a:ext cx="8726607" cy="5357611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0" indent="0" algn="just">
              <a:lnSpc>
                <a:spcPct val="120000"/>
              </a:lnSpc>
              <a:spcBef>
                <a:spcPts val="0"/>
              </a:spcBef>
              <a:buNone/>
              <a:defRPr sz="1800" baseline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</a:defRPr>
            </a:lvl1pPr>
            <a:lvl2pPr>
              <a:defRPr sz="1200"/>
            </a:lvl2pPr>
            <a:lvl3pPr>
              <a:defRPr sz="1100"/>
            </a:lvl3pPr>
          </a:lstStyle>
          <a:p>
            <a:pPr lvl="0"/>
            <a:r>
              <a:rPr lang="en-US" dirty="0">
                <a:solidFill>
                  <a:srgbClr val="444444"/>
                </a:solidFill>
              </a:rPr>
              <a:t>Click to add text - Lorem </a:t>
            </a:r>
            <a:r>
              <a:rPr lang="en-US" dirty="0" err="1">
                <a:solidFill>
                  <a:srgbClr val="444444"/>
                </a:solidFill>
              </a:rPr>
              <a:t>ipsum</a:t>
            </a:r>
            <a:r>
              <a:rPr lang="en-US" dirty="0">
                <a:solidFill>
                  <a:srgbClr val="444444"/>
                </a:solidFill>
              </a:rPr>
              <a:t> dolor sit </a:t>
            </a:r>
            <a:r>
              <a:rPr lang="en-US" dirty="0" err="1">
                <a:solidFill>
                  <a:srgbClr val="444444"/>
                </a:solidFill>
              </a:rPr>
              <a:t>amet</a:t>
            </a:r>
            <a:r>
              <a:rPr lang="en-US" dirty="0">
                <a:solidFill>
                  <a:srgbClr val="444444"/>
                </a:solidFill>
              </a:rPr>
              <a:t>, </a:t>
            </a:r>
            <a:r>
              <a:rPr lang="en-US" dirty="0" err="1">
                <a:solidFill>
                  <a:srgbClr val="444444"/>
                </a:solidFill>
              </a:rPr>
              <a:t>consectetur</a:t>
            </a:r>
            <a:r>
              <a:rPr lang="en-US" dirty="0">
                <a:solidFill>
                  <a:srgbClr val="444444"/>
                </a:solidFill>
              </a:rPr>
              <a:t> adipiscing </a:t>
            </a:r>
            <a:r>
              <a:rPr lang="en-US" dirty="0" err="1">
                <a:solidFill>
                  <a:srgbClr val="444444"/>
                </a:solidFill>
              </a:rPr>
              <a:t>elit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Ut</a:t>
            </a:r>
            <a:r>
              <a:rPr lang="en-US" dirty="0">
                <a:solidFill>
                  <a:srgbClr val="444444"/>
                </a:solidFill>
              </a:rPr>
              <a:t> vitae </a:t>
            </a:r>
            <a:r>
              <a:rPr lang="en-US" dirty="0" err="1">
                <a:solidFill>
                  <a:srgbClr val="444444"/>
                </a:solidFill>
              </a:rPr>
              <a:t>laoreet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mauris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Sed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eleifend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lorem</a:t>
            </a:r>
            <a:r>
              <a:rPr lang="en-US" dirty="0">
                <a:solidFill>
                  <a:srgbClr val="444444"/>
                </a:solidFill>
              </a:rPr>
              <a:t> a </a:t>
            </a:r>
            <a:r>
              <a:rPr lang="en-US" dirty="0" err="1">
                <a:solidFill>
                  <a:srgbClr val="444444"/>
                </a:solidFill>
              </a:rPr>
              <a:t>purus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tincidunt</a:t>
            </a:r>
            <a:r>
              <a:rPr lang="en-US" dirty="0">
                <a:solidFill>
                  <a:srgbClr val="444444"/>
                </a:solidFill>
              </a:rPr>
              <a:t>, a </a:t>
            </a:r>
            <a:r>
              <a:rPr lang="en-US" dirty="0" err="1">
                <a:solidFill>
                  <a:srgbClr val="444444"/>
                </a:solidFill>
              </a:rPr>
              <a:t>malesuada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mauris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bibendum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Praesent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bibendum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justo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nec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metus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auctor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volutpat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Morbi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malesuada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mattis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eros</a:t>
            </a:r>
            <a:r>
              <a:rPr lang="en-US" dirty="0">
                <a:solidFill>
                  <a:srgbClr val="444444"/>
                </a:solidFill>
              </a:rPr>
              <a:t>, </a:t>
            </a:r>
            <a:r>
              <a:rPr lang="en-US" dirty="0" err="1">
                <a:solidFill>
                  <a:srgbClr val="444444"/>
                </a:solidFill>
              </a:rPr>
              <a:t>adipiscing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tempor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lorem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varius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eget</a:t>
            </a:r>
            <a:r>
              <a:rPr lang="en-US" dirty="0">
                <a:solidFill>
                  <a:srgbClr val="444444"/>
                </a:solidFill>
              </a:rPr>
              <a:t>…</a:t>
            </a:r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78825"/>
          </a:xfrm>
          <a:prstGeom prst="rect">
            <a:avLst/>
          </a:prstGeom>
        </p:spPr>
        <p:txBody>
          <a:bodyPr anchor="ctr" anchorCtr="0"/>
          <a:lstStyle>
            <a:lvl1pPr marL="231775" indent="0" algn="l" defTabSz="339725">
              <a:tabLst/>
              <a:defRPr sz="2000" b="1">
                <a:solidFill>
                  <a:schemeClr val="accent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ru-RU">
                <a:solidFill>
                  <a:schemeClr val="accent2">
                    <a:lumMod val="50000"/>
                  </a:schemeClr>
                </a:solidFill>
              </a:rPr>
              <a:t>Образец заголовка</a:t>
            </a:r>
            <a:endParaRPr lang="ru-RU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4792038"/>
      </p:ext>
    </p:extLst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78825"/>
          </a:xfrm>
          <a:prstGeom prst="rect">
            <a:avLst/>
          </a:prstGeom>
        </p:spPr>
        <p:txBody>
          <a:bodyPr anchor="ctr" anchorCtr="0"/>
          <a:lstStyle>
            <a:lvl1pPr marL="231775" indent="0" algn="l" defTabSz="339725">
              <a:tabLst/>
              <a:defRPr sz="2000" b="1">
                <a:solidFill>
                  <a:schemeClr val="accent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ru-RU">
                <a:solidFill>
                  <a:schemeClr val="accent2">
                    <a:lumMod val="50000"/>
                  </a:schemeClr>
                </a:solidFill>
              </a:rPr>
              <a:t>Образец заголовка</a:t>
            </a:r>
            <a:endParaRPr lang="ru-RU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4338065"/>
      </p:ext>
    </p:extLst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4" Type="http://schemas.openxmlformats.org/officeDocument/2006/relationships/slideLayout" Target="../slideLayouts/slideLayout9.xml"/><Relationship Id="rId5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2.xml"/><Relationship Id="rId8" Type="http://schemas.openxmlformats.org/officeDocument/2006/relationships/theme" Target="../theme/theme2.xml"/><Relationship Id="rId9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2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Click to edit Master text styles</a:t>
            </a:r>
          </a:p>
          <a:p>
            <a:pPr lvl="1"/>
            <a:r>
              <a:rPr lang="ru-RU" smtClean="0"/>
              <a:t>Second level</a:t>
            </a:r>
          </a:p>
          <a:p>
            <a:pPr lvl="2"/>
            <a:r>
              <a:rPr lang="ru-RU" smtClean="0"/>
              <a:t>Third level</a:t>
            </a:r>
          </a:p>
          <a:p>
            <a:pPr lvl="3"/>
            <a:r>
              <a:rPr lang="ru-RU" smtClean="0"/>
              <a:t>Fourth level</a:t>
            </a:r>
          </a:p>
          <a:p>
            <a:pPr lvl="4"/>
            <a:r>
              <a:rPr lang="ru-RU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1572D05D-EE55-4B2B-893A-A6A9619BE90D}" type="datetime1">
              <a:rPr lang="en-US" smtClean="0"/>
              <a:pPr>
                <a:defRPr/>
              </a:pPr>
              <a:t>9/8/17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smtClean="0"/>
              <a:t>Copyright © 2008-2010 Altexsoft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F39D0CB1-A3CB-43FB-828E-B293E2C190A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473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7" r:id="rId1"/>
    <p:sldLayoutId id="2147483854" r:id="rId2"/>
    <p:sldLayoutId id="2147483864" r:id="rId3"/>
    <p:sldLayoutId id="2147483865" r:id="rId4"/>
    <p:sldLayoutId id="2147483866" r:id="rId5"/>
  </p:sldLayoutIdLst>
  <p:hf sldNum="0"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6475310"/>
            <a:ext cx="9155206" cy="39763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sz="1400" dirty="0"/>
          </a:p>
        </p:txBody>
      </p:sp>
      <p:pic>
        <p:nvPicPr>
          <p:cNvPr id="5" name="Picture 5" descr="logo_footer.png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7606" y="6552459"/>
            <a:ext cx="635852" cy="30158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524573" y="6572481"/>
            <a:ext cx="1493520" cy="25391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r"/>
            <a:fld id="{C2C0EDAD-27A0-9447-9004-E733B36B95C3}" type="slidenum">
              <a:rPr lang="en-US" sz="1200" b="1" i="0" smtClean="0">
                <a:solidFill>
                  <a:srgbClr val="CCCCCC"/>
                </a:solidFill>
                <a:latin typeface="Calibri" panose="020F0502020204030204" pitchFamily="34" charset="0"/>
                <a:cs typeface="Trebuchet MS"/>
              </a:rPr>
              <a:pPr algn="r"/>
              <a:t>‹#›</a:t>
            </a:fld>
            <a:endParaRPr lang="en-US" sz="1200" b="1" i="0" dirty="0">
              <a:solidFill>
                <a:srgbClr val="CCCCCC"/>
              </a:solidFill>
              <a:latin typeface="Calibri" panose="020F0502020204030204" pitchFamily="34" charset="0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5905759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9" r:id="rId1"/>
    <p:sldLayoutId id="2147483870" r:id="rId2"/>
    <p:sldLayoutId id="2147483871" r:id="rId3"/>
    <p:sldLayoutId id="2147483872" r:id="rId4"/>
    <p:sldLayoutId id="2147483873" r:id="rId5"/>
    <p:sldLayoutId id="2147483874" r:id="rId6"/>
    <p:sldLayoutId id="2147483875" r:id="rId7"/>
  </p:sldLayoutIdLst>
  <p:timing>
    <p:tnLst>
      <p:par>
        <p:cTn id="1" dur="indefinite" restart="never" nodeType="tmRoot"/>
      </p:par>
    </p:tnLst>
  </p:timing>
  <p:hf hdr="0" dt="0"/>
  <p:txStyles>
    <p:titleStyle>
      <a:lvl1pPr algn="ctr" defTabSz="342892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68" indent="-257168" algn="l" defTabSz="342892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199" indent="-214308" algn="l" defTabSz="342892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28" indent="-171446" algn="l" defTabSz="342892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20" indent="-171446" algn="l" defTabSz="342892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12" indent="-171446" algn="l" defTabSz="342892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03" indent="-171446" algn="l" defTabSz="342892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342892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342892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342892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89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34289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34289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34289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34289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34289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34289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34289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34289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://upload.wikimedia.org/wikipedia/en/4/47/Coupling_sketches_cropped_1.jpg" TargetMode="External"/><Relationship Id="rId3" Type="http://schemas.openxmlformats.org/officeDocument/2006/relationships/image" Target="../media/image11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4" Type="http://schemas.openxmlformats.org/officeDocument/2006/relationships/image" Target="../media/image5.jpeg"/><Relationship Id="rId5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4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tif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jpe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tif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4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jpe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tiff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jpe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://ninject.org/" TargetMode="Externa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jpe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Object Oriented Design Principles</a:t>
            </a:r>
            <a:endParaRPr lang="en-US" dirty="0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1"/>
          </p:nvPr>
        </p:nvSpPr>
        <p:spPr>
          <a:xfrm>
            <a:off x="296214" y="3561899"/>
            <a:ext cx="2217595" cy="370101"/>
          </a:xfrm>
        </p:spPr>
        <p:txBody>
          <a:bodyPr/>
          <a:lstStyle/>
          <a:p>
            <a:r>
              <a:rPr lang="en-US" dirty="0"/>
              <a:t>.NET &amp; JS Lab</a:t>
            </a:r>
          </a:p>
        </p:txBody>
      </p:sp>
      <p:sp>
        <p:nvSpPr>
          <p:cNvPr id="6" name="Текст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 err="1"/>
              <a:t>Anzhelika</a:t>
            </a:r>
            <a:r>
              <a:rPr lang="en-US" dirty="0"/>
              <a:t> KRAVCHUK</a:t>
            </a:r>
          </a:p>
        </p:txBody>
      </p:sp>
    </p:spTree>
    <p:extLst>
      <p:ext uri="{BB962C8B-B14F-4D97-AF65-F5344CB8AC3E}">
        <p14:creationId xmlns:p14="http://schemas.microsoft.com/office/powerpoint/2010/main" val="1684055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Общие принципы проектирования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5320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SoC</a:t>
            </a:r>
            <a:r>
              <a:rPr lang="ru-RU" dirty="0"/>
              <a:t>:</a:t>
            </a:r>
            <a:r>
              <a:rPr lang="en-US" dirty="0"/>
              <a:t> Separation of Concerns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 bwMode="auto">
          <a:xfrm>
            <a:off x="304800" y="1219200"/>
            <a:ext cx="86106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20000"/>
              </a:spcBef>
              <a:buClr>
                <a:srgbClr val="0BD0D9"/>
              </a:buClr>
              <a:buSzPct val="95000"/>
              <a:defRPr/>
            </a:pPr>
            <a:r>
              <a:rPr lang="ru-RU" sz="2000" b="1" i="1" dirty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Разделение  системы на отдельные части (модули, звенья, слои, классы), которые будут как можно меньше связаны между собой.</a:t>
            </a:r>
          </a:p>
          <a:p>
            <a:pPr marL="273050" indent="-273050">
              <a:spcBef>
                <a:spcPct val="20000"/>
              </a:spcBef>
              <a:buClr>
                <a:srgbClr val="0BD0D9"/>
              </a:buClr>
              <a:buSzPct val="95000"/>
              <a:defRPr/>
            </a:pPr>
            <a:endParaRPr lang="en-US" sz="2000" dirty="0">
              <a:solidFill>
                <a:schemeClr val="accent2">
                  <a:lumMod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  <a:p>
            <a:pPr marL="273050" indent="-273050">
              <a:spcBef>
                <a:spcPct val="20000"/>
              </a:spcBef>
              <a:buClr>
                <a:srgbClr val="0BD0D9"/>
              </a:buClr>
              <a:buSzPct val="95000"/>
              <a:defRPr/>
            </a:pPr>
            <a:endParaRPr lang="en-US" sz="2000" dirty="0">
              <a:solidFill>
                <a:schemeClr val="accent2">
                  <a:lumMod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  <a:p>
            <a:pPr marL="273050" indent="-273050">
              <a:spcBef>
                <a:spcPct val="20000"/>
              </a:spcBef>
              <a:buClr>
                <a:srgbClr val="0BD0D9"/>
              </a:buClr>
              <a:buSzPct val="95000"/>
              <a:defRPr/>
            </a:pPr>
            <a:endParaRPr lang="ru-RU" sz="2000" dirty="0">
              <a:solidFill>
                <a:schemeClr val="accent2">
                  <a:lumMod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04799" y="2971801"/>
            <a:ext cx="4656667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3050" indent="-273050">
              <a:spcBef>
                <a:spcPct val="20000"/>
              </a:spcBef>
              <a:buClr>
                <a:srgbClr val="0BD0D9"/>
              </a:buClr>
              <a:buSzPct val="95000"/>
              <a:defRPr/>
            </a:pPr>
            <a:r>
              <a:rPr lang="ru-RU" sz="2000" b="1" dirty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Достигается за счет:</a:t>
            </a:r>
            <a:endParaRPr lang="en-US" sz="2000" b="1" dirty="0">
              <a:solidFill>
                <a:schemeClr val="accent2">
                  <a:lumMod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  <a:p>
            <a:pPr marL="342900" indent="-342900">
              <a:spcBef>
                <a:spcPct val="20000"/>
              </a:spcBef>
              <a:buClr>
                <a:srgbClr val="0BD0D9"/>
              </a:buClr>
              <a:buSzPct val="95000"/>
              <a:buFont typeface="Arial" charset="0"/>
              <a:buChar char="•"/>
              <a:defRPr/>
            </a:pPr>
            <a:r>
              <a:rPr lang="ru-RU" sz="2000" dirty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разделение на звенья (</a:t>
            </a: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tiers)</a:t>
            </a:r>
            <a:endParaRPr lang="ru-RU" sz="2000" dirty="0">
              <a:solidFill>
                <a:schemeClr val="accent2">
                  <a:lumMod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  <a:p>
            <a:pPr marL="342900" indent="-342900">
              <a:spcBef>
                <a:spcPct val="20000"/>
              </a:spcBef>
              <a:buClr>
                <a:srgbClr val="0BD0D9"/>
              </a:buClr>
              <a:buSzPct val="95000"/>
              <a:buFont typeface="Arial" charset="0"/>
              <a:buChar char="•"/>
              <a:defRPr/>
            </a:pPr>
            <a:r>
              <a:rPr lang="ru-RU" sz="2000" dirty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разделение на слои</a:t>
            </a: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(layers)</a:t>
            </a:r>
            <a:endParaRPr lang="ru-RU" sz="2000" dirty="0">
              <a:solidFill>
                <a:schemeClr val="accent2">
                  <a:lumMod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  <a:p>
            <a:pPr marL="342900" indent="-342900">
              <a:spcBef>
                <a:spcPct val="20000"/>
              </a:spcBef>
              <a:buClr>
                <a:srgbClr val="0BD0D9"/>
              </a:buClr>
              <a:buSzPct val="95000"/>
              <a:buFont typeface="Arial" charset="0"/>
              <a:buChar char="•"/>
              <a:defRPr/>
            </a:pPr>
            <a:r>
              <a:rPr lang="ru-RU" sz="2000" dirty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модульность</a:t>
            </a:r>
          </a:p>
          <a:p>
            <a:pPr marL="342900" indent="-342900">
              <a:spcBef>
                <a:spcPct val="20000"/>
              </a:spcBef>
              <a:buClr>
                <a:srgbClr val="0BD0D9"/>
              </a:buClr>
              <a:buSzPct val="95000"/>
              <a:buFont typeface="Arial" charset="0"/>
              <a:buChar char="•"/>
              <a:defRPr/>
            </a:pPr>
            <a:r>
              <a:rPr lang="ru-RU" sz="2000" dirty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разделение на классы</a:t>
            </a:r>
          </a:p>
          <a:p>
            <a:pPr marL="342900" indent="-342900">
              <a:spcBef>
                <a:spcPct val="20000"/>
              </a:spcBef>
              <a:buClr>
                <a:srgbClr val="0BD0D9"/>
              </a:buClr>
              <a:buSzPct val="95000"/>
              <a:buFont typeface="Arial" charset="0"/>
              <a:buChar char="•"/>
              <a:defRPr/>
            </a:pPr>
            <a:r>
              <a:rPr lang="ru-RU" sz="2000" dirty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инкапсуляция</a:t>
            </a:r>
          </a:p>
        </p:txBody>
      </p:sp>
    </p:spTree>
    <p:extLst>
      <p:ext uri="{BB962C8B-B14F-4D97-AF65-F5344CB8AC3E}">
        <p14:creationId xmlns:p14="http://schemas.microsoft.com/office/powerpoint/2010/main" val="1617845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DRY</a:t>
            </a:r>
            <a:r>
              <a:rPr lang="ru-RU" dirty="0"/>
              <a:t>:</a:t>
            </a:r>
            <a:r>
              <a:rPr lang="en-US" dirty="0"/>
              <a:t> Don’t Repeat Yourself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417442" y="1066800"/>
            <a:ext cx="8421757" cy="838200"/>
          </a:xfrm>
          <a:prstGeom prst="rect">
            <a:avLst/>
          </a:prstGeom>
        </p:spPr>
        <p:txBody>
          <a:bodyPr/>
          <a:lstStyle>
            <a:lvl1pPr marL="257168" indent="-257168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199" indent="-214308" algn="l" defTabSz="342892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28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20" indent="-171446" algn="l" defTabSz="342892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12" indent="-171446" algn="l" defTabSz="342892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03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Font typeface="Arial"/>
              <a:buNone/>
              <a:defRPr/>
            </a:pPr>
            <a:r>
              <a:rPr lang="ru-RU" sz="2000" b="1" i="1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Каждая часть знания должна иметь единственное, непротиворечивое и авторитетное представление в рамках системы</a:t>
            </a:r>
          </a:p>
          <a:p>
            <a:pPr marL="0" fontAlgn="auto">
              <a:spcAft>
                <a:spcPts val="0"/>
              </a:spcAft>
              <a:buFont typeface="Wingdings 2" pitchFamily="18" charset="2"/>
              <a:buNone/>
              <a:defRPr/>
            </a:pPr>
            <a:endParaRPr lang="ru-RU" sz="2000" b="1" dirty="0" smtClean="0">
              <a:solidFill>
                <a:schemeClr val="accent2">
                  <a:lumMod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  <a:p>
            <a:pPr marL="0" fontAlgn="auto">
              <a:spcAft>
                <a:spcPts val="0"/>
              </a:spcAft>
              <a:defRPr/>
            </a:pPr>
            <a:endParaRPr lang="ru-RU" sz="2000" b="1" dirty="0" smtClean="0">
              <a:solidFill>
                <a:schemeClr val="accent2">
                  <a:lumMod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57200" y="2373097"/>
            <a:ext cx="7924800" cy="1446550"/>
          </a:xfrm>
          <a:prstGeom prst="rect">
            <a:avLst/>
          </a:prstGeom>
        </p:spPr>
        <p:txBody>
          <a:bodyPr>
            <a:spAutoFit/>
          </a:bodyPr>
          <a:lstStyle/>
          <a:p>
            <a:pPr marL="274320" indent="-273050">
              <a:spcBef>
                <a:spcPct val="20000"/>
              </a:spcBef>
              <a:buClr>
                <a:srgbClr val="0BD0D9"/>
              </a:buClr>
              <a:buSzPct val="95000"/>
              <a:defRPr/>
            </a:pPr>
            <a:r>
              <a:rPr lang="ru-RU" sz="2000" b="1" dirty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Свойства:</a:t>
            </a:r>
          </a:p>
          <a:p>
            <a:pPr marL="344170" indent="-342900">
              <a:spcBef>
                <a:spcPct val="20000"/>
              </a:spcBef>
              <a:buClr>
                <a:srgbClr val="0BD0D9"/>
              </a:buClr>
              <a:buSzPct val="95000"/>
              <a:buFont typeface="Arial" charset="0"/>
              <a:buChar char="•"/>
              <a:defRPr/>
            </a:pPr>
            <a:r>
              <a:rPr lang="ru-RU" sz="2000" dirty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снижает затраты на поддержку</a:t>
            </a: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/</a:t>
            </a:r>
            <a:r>
              <a:rPr lang="ru-RU" sz="2000" dirty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развитие</a:t>
            </a: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/</a:t>
            </a:r>
            <a:r>
              <a:rPr lang="ru-RU" sz="2000" dirty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изменение.</a:t>
            </a:r>
          </a:p>
          <a:p>
            <a:pPr marL="344170" indent="-342900">
              <a:spcBef>
                <a:spcPct val="20000"/>
              </a:spcBef>
              <a:buClr>
                <a:srgbClr val="0BD0D9"/>
              </a:buClr>
              <a:buSzPct val="95000"/>
              <a:buFont typeface="Arial" charset="0"/>
              <a:buChar char="•"/>
              <a:defRPr/>
            </a:pPr>
            <a:r>
              <a:rPr lang="ru-RU" sz="2000" dirty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относится не только к дублированию кода, но и к дублированию других абстракций системы</a:t>
            </a:r>
          </a:p>
        </p:txBody>
      </p:sp>
      <p:sp>
        <p:nvSpPr>
          <p:cNvPr id="5" name="Rectangle 4"/>
          <p:cNvSpPr/>
          <p:nvPr/>
        </p:nvSpPr>
        <p:spPr>
          <a:xfrm>
            <a:off x="457200" y="4307622"/>
            <a:ext cx="8153400" cy="1138773"/>
          </a:xfrm>
          <a:prstGeom prst="rect">
            <a:avLst/>
          </a:prstGeom>
        </p:spPr>
        <p:txBody>
          <a:bodyPr>
            <a:spAutoFit/>
          </a:bodyPr>
          <a:lstStyle/>
          <a:p>
            <a:pPr marL="274320" indent="-273050">
              <a:spcBef>
                <a:spcPct val="20000"/>
              </a:spcBef>
              <a:buClr>
                <a:srgbClr val="0BD0D9"/>
              </a:buClr>
              <a:buSzPct val="95000"/>
              <a:defRPr/>
            </a:pPr>
            <a:r>
              <a:rPr lang="ru-RU" sz="2000" b="1" dirty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Достигается за счет:</a:t>
            </a:r>
          </a:p>
          <a:p>
            <a:pPr marL="344170" indent="-342900">
              <a:spcBef>
                <a:spcPct val="20000"/>
              </a:spcBef>
              <a:buClr>
                <a:srgbClr val="0BD0D9"/>
              </a:buClr>
              <a:buSzPct val="95000"/>
              <a:buFont typeface="Arial" charset="0"/>
              <a:buChar char="•"/>
              <a:defRPr/>
            </a:pPr>
            <a:r>
              <a:rPr lang="ru-RU" sz="2000" dirty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отсутствие</a:t>
            </a: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copy-paste</a:t>
            </a:r>
            <a:endParaRPr lang="ru-RU" sz="2000" dirty="0">
              <a:solidFill>
                <a:schemeClr val="accent2">
                  <a:lumMod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  <a:p>
            <a:pPr marL="344170" indent="-342900">
              <a:spcBef>
                <a:spcPct val="20000"/>
              </a:spcBef>
              <a:buClr>
                <a:srgbClr val="0BD0D9"/>
              </a:buClr>
              <a:buSzPct val="95000"/>
              <a:buFont typeface="Arial" charset="0"/>
              <a:buChar char="•"/>
              <a:defRPr/>
            </a:pPr>
            <a:r>
              <a:rPr lang="ru-RU" sz="2000" dirty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повторное использование </a:t>
            </a:r>
            <a:r>
              <a:rPr lang="ru-RU" sz="2000" dirty="0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кода</a:t>
            </a:r>
            <a:endParaRPr lang="ru-RU" sz="2000" dirty="0">
              <a:solidFill>
                <a:schemeClr val="accent2">
                  <a:lumMod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6106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Low Coupling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228600" y="990600"/>
            <a:ext cx="8534400" cy="1143000"/>
          </a:xfrm>
          <a:prstGeom prst="rect">
            <a:avLst/>
          </a:prstGeom>
        </p:spPr>
        <p:txBody>
          <a:bodyPr/>
          <a:lstStyle>
            <a:lvl1pPr marL="257168" indent="-257168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199" indent="-214308" algn="l" defTabSz="342892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28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20" indent="-171446" algn="l" defTabSz="342892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12" indent="-171446" algn="l" defTabSz="342892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03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Font typeface="Wingdings 2" pitchFamily="18" charset="2"/>
              <a:buNone/>
              <a:defRPr/>
            </a:pPr>
            <a:r>
              <a:rPr lang="en-US" sz="2000" b="1" i="1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Coupling (</a:t>
            </a:r>
            <a:r>
              <a:rPr lang="ru-RU" sz="2000" b="1" i="1" dirty="0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связанность</a:t>
            </a:r>
            <a:r>
              <a:rPr lang="en-US" sz="2000" b="1" i="1" dirty="0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) –</a:t>
            </a:r>
            <a:r>
              <a:rPr lang="ru-RU" sz="2000" b="1" i="1" dirty="0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мера, определяющая, насколько жестко один элемент связан с другими элементами, или каким количеством данных о других элементах он обладает.</a:t>
            </a:r>
          </a:p>
          <a:p>
            <a:pPr marL="0" fontAlgn="auto">
              <a:spcAft>
                <a:spcPts val="0"/>
              </a:spcAft>
              <a:buFont typeface="Wingdings 2" pitchFamily="18" charset="2"/>
              <a:buNone/>
              <a:defRPr/>
            </a:pPr>
            <a:endParaRPr lang="ru-RU" sz="2000" b="1" dirty="0" smtClean="0">
              <a:solidFill>
                <a:schemeClr val="accent2">
                  <a:lumMod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  <a:p>
            <a:pPr marL="0" fontAlgn="auto">
              <a:spcAft>
                <a:spcPts val="0"/>
              </a:spcAft>
              <a:buFont typeface="Wingdings 2" pitchFamily="18" charset="2"/>
              <a:buNone/>
              <a:defRPr/>
            </a:pPr>
            <a:endParaRPr lang="ru-RU" sz="2000" b="1" dirty="0" smtClean="0">
              <a:solidFill>
                <a:schemeClr val="accent2">
                  <a:lumMod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4" name="Picture 3" descr="File:Coupling sketches cropped 1.jpg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2912" y="2133600"/>
            <a:ext cx="4658688" cy="312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457200" y="3352800"/>
            <a:ext cx="4572000" cy="150810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Bef>
                <a:spcPct val="20000"/>
              </a:spcBef>
              <a:buClr>
                <a:srgbClr val="0BD0D9"/>
              </a:buClr>
              <a:buSzPct val="95000"/>
              <a:defRPr/>
            </a:pPr>
            <a:r>
              <a:rPr lang="ru-RU" sz="2000" b="1" dirty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Достигается за счет:</a:t>
            </a:r>
          </a:p>
          <a:p>
            <a:pPr marL="344170" indent="-342900">
              <a:spcBef>
                <a:spcPct val="20000"/>
              </a:spcBef>
              <a:buClr>
                <a:srgbClr val="0BD0D9"/>
              </a:buClr>
              <a:buSzPct val="95000"/>
              <a:buFont typeface="Arial" charset="0"/>
              <a:buChar char="•"/>
              <a:defRPr/>
            </a:pPr>
            <a:r>
              <a:rPr lang="ru-RU" sz="2000" dirty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однонаправленные связи</a:t>
            </a:r>
          </a:p>
          <a:p>
            <a:pPr marL="344170" indent="-342900">
              <a:spcBef>
                <a:spcPct val="20000"/>
              </a:spcBef>
              <a:buClr>
                <a:srgbClr val="0BD0D9"/>
              </a:buClr>
              <a:buSzPct val="95000"/>
              <a:buFont typeface="Arial" charset="0"/>
              <a:buChar char="•"/>
              <a:defRPr/>
            </a:pPr>
            <a:r>
              <a:rPr lang="ru-RU" sz="2000" dirty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зависимость от интерфейсов</a:t>
            </a:r>
          </a:p>
          <a:p>
            <a:pPr marL="344170" indent="-342900">
              <a:spcBef>
                <a:spcPct val="20000"/>
              </a:spcBef>
              <a:buClr>
                <a:srgbClr val="0BD0D9"/>
              </a:buClr>
              <a:buSzPct val="95000"/>
              <a:buFont typeface="Arial" charset="0"/>
              <a:buChar char="•"/>
              <a:defRPr/>
            </a:pP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don‘t talk to the strangers</a:t>
            </a:r>
            <a:endParaRPr lang="ru-RU" sz="2000" dirty="0">
              <a:solidFill>
                <a:schemeClr val="accent2">
                  <a:lumMod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7077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 Cohesion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228600" y="952460"/>
            <a:ext cx="8686800" cy="1264627"/>
          </a:xfrm>
          <a:prstGeom prst="rect">
            <a:avLst/>
          </a:prstGeom>
        </p:spPr>
        <p:txBody>
          <a:bodyPr>
            <a:noAutofit/>
          </a:bodyPr>
          <a:lstStyle>
            <a:lvl1pPr marL="257168" indent="-257168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199" indent="-214308" algn="l" defTabSz="342892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28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20" indent="-171446" algn="l" defTabSz="342892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12" indent="-171446" algn="l" defTabSz="342892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03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Font typeface="Wingdings 2" pitchFamily="18" charset="2"/>
              <a:buNone/>
              <a:defRPr/>
            </a:pPr>
            <a:r>
              <a:rPr lang="en-US" sz="2000" b="1" i="1" dirty="0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Cohesion (</a:t>
            </a:r>
            <a:r>
              <a:rPr lang="ru-RU" sz="2000" b="1" i="1" dirty="0" err="1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сцепленность</a:t>
            </a:r>
            <a:r>
              <a:rPr lang="ru-RU" sz="2000" b="1" i="1" dirty="0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, </a:t>
            </a:r>
            <a:r>
              <a:rPr lang="ru-RU" sz="2000" b="1" i="1" dirty="0" err="1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сфокусированность</a:t>
            </a:r>
            <a:r>
              <a:rPr lang="en-US" sz="2000" b="1" i="1" dirty="0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) –</a:t>
            </a:r>
            <a:r>
              <a:rPr lang="ru-RU" sz="2000" b="1" i="1" dirty="0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мера, определяющая связанность и </a:t>
            </a:r>
            <a:r>
              <a:rPr lang="ru-RU" sz="2000" b="1" i="1" dirty="0" err="1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сфокусированность</a:t>
            </a:r>
            <a:r>
              <a:rPr lang="ru-RU" sz="2000" b="1" i="1" dirty="0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обязанностей</a:t>
            </a:r>
            <a:r>
              <a:rPr lang="en-US" sz="2000" b="1" i="1" dirty="0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/</a:t>
            </a:r>
            <a:r>
              <a:rPr lang="ru-RU" sz="2000" b="1" i="1" dirty="0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ответственности элемента.</a:t>
            </a:r>
          </a:p>
          <a:p>
            <a:pPr marL="0" fontAlgn="auto">
              <a:spcAft>
                <a:spcPts val="0"/>
              </a:spcAft>
              <a:buFont typeface="Wingdings 2" pitchFamily="18" charset="2"/>
              <a:buNone/>
              <a:defRPr/>
            </a:pPr>
            <a:endParaRPr lang="ru-RU" sz="2000" b="1" dirty="0" smtClean="0">
              <a:solidFill>
                <a:schemeClr val="accent2">
                  <a:lumMod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  <a:p>
            <a:pPr marL="0" fontAlgn="auto">
              <a:spcAft>
                <a:spcPts val="0"/>
              </a:spcAft>
              <a:buFont typeface="Wingdings 2" pitchFamily="18" charset="2"/>
              <a:buNone/>
              <a:defRPr/>
            </a:pPr>
            <a:endParaRPr lang="ru-RU" sz="2000" b="1" dirty="0" smtClean="0">
              <a:solidFill>
                <a:schemeClr val="accent2">
                  <a:lumMod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  <a:p>
            <a:pPr marL="0" fontAlgn="auto">
              <a:spcAft>
                <a:spcPts val="0"/>
              </a:spcAft>
              <a:buFont typeface="Wingdings 2" pitchFamily="18" charset="2"/>
              <a:buNone/>
              <a:defRPr/>
            </a:pPr>
            <a:endParaRPr lang="ru-RU" sz="2000" b="1" dirty="0" smtClean="0">
              <a:solidFill>
                <a:schemeClr val="accent2">
                  <a:lumMod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  <a:p>
            <a:pPr marL="0" fontAlgn="auto">
              <a:spcAft>
                <a:spcPts val="0"/>
              </a:spcAft>
              <a:buFont typeface="Wingdings 2" pitchFamily="18" charset="2"/>
              <a:buNone/>
              <a:defRPr/>
            </a:pPr>
            <a:endParaRPr lang="ru-RU" sz="2000" b="1" dirty="0" smtClean="0">
              <a:solidFill>
                <a:schemeClr val="accent2">
                  <a:lumMod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  <a:p>
            <a:pPr marL="0" fontAlgn="auto">
              <a:spcAft>
                <a:spcPts val="0"/>
              </a:spcAft>
              <a:buFont typeface="Wingdings 2" pitchFamily="18" charset="2"/>
              <a:buNone/>
              <a:defRPr/>
            </a:pPr>
            <a:endParaRPr lang="ru-RU" sz="2000" b="1" dirty="0" smtClean="0">
              <a:solidFill>
                <a:schemeClr val="accent2">
                  <a:lumMod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  <a:p>
            <a:pPr marL="0" fontAlgn="auto">
              <a:spcAft>
                <a:spcPts val="0"/>
              </a:spcAft>
              <a:buFont typeface="Wingdings 2" pitchFamily="18" charset="2"/>
              <a:buNone/>
              <a:defRPr/>
            </a:pPr>
            <a:endParaRPr lang="ru-RU" sz="2000" b="1" dirty="0" smtClean="0">
              <a:solidFill>
                <a:schemeClr val="accent2">
                  <a:lumMod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  <a:p>
            <a:pPr marL="0" fontAlgn="auto">
              <a:spcAft>
                <a:spcPts val="0"/>
              </a:spcAft>
              <a:buFont typeface="Wingdings 2" pitchFamily="18" charset="2"/>
              <a:buNone/>
              <a:defRPr/>
            </a:pPr>
            <a:endParaRPr lang="ru-RU" sz="2000" b="1" dirty="0" smtClean="0">
              <a:solidFill>
                <a:schemeClr val="accent2">
                  <a:lumMod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  <a:p>
            <a:pPr marL="0" fontAlgn="auto">
              <a:spcAft>
                <a:spcPts val="0"/>
              </a:spcAft>
              <a:buFont typeface="Wingdings 2" pitchFamily="18" charset="2"/>
              <a:buNone/>
              <a:defRPr/>
            </a:pPr>
            <a:endParaRPr lang="ru-RU" sz="2000" b="1" dirty="0" smtClean="0">
              <a:solidFill>
                <a:schemeClr val="accent2">
                  <a:lumMod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04800" y="4038600"/>
            <a:ext cx="7696200" cy="150810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Bef>
                <a:spcPct val="20000"/>
              </a:spcBef>
              <a:buClr>
                <a:srgbClr val="0BD0D9"/>
              </a:buClr>
              <a:buSzPct val="95000"/>
              <a:defRPr/>
            </a:pPr>
            <a:r>
              <a:rPr lang="ru-RU" sz="2000" b="1" dirty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Достигается за счет:</a:t>
            </a:r>
          </a:p>
          <a:p>
            <a:pPr marL="344170" indent="-342900">
              <a:spcBef>
                <a:spcPct val="20000"/>
              </a:spcBef>
              <a:buClr>
                <a:srgbClr val="0BD0D9"/>
              </a:buClr>
              <a:buSzPct val="95000"/>
              <a:buFont typeface="Arial" charset="0"/>
              <a:buChar char="•"/>
              <a:defRPr/>
            </a:pPr>
            <a:r>
              <a:rPr lang="ru-RU" sz="2000" dirty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сужение обязанностей элемента</a:t>
            </a:r>
          </a:p>
          <a:p>
            <a:pPr marL="344170" indent="-342900">
              <a:spcBef>
                <a:spcPct val="20000"/>
              </a:spcBef>
              <a:buClr>
                <a:srgbClr val="0BD0D9"/>
              </a:buClr>
              <a:buSzPct val="95000"/>
              <a:buFont typeface="Arial" charset="0"/>
              <a:buChar char="•"/>
              <a:defRPr/>
            </a:pPr>
            <a:r>
              <a:rPr lang="ru-RU" sz="2000" dirty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разделение ответственности между несколькими элементами</a:t>
            </a:r>
          </a:p>
          <a:p>
            <a:pPr marL="344170" indent="-342900">
              <a:spcBef>
                <a:spcPct val="20000"/>
              </a:spcBef>
              <a:buClr>
                <a:srgbClr val="0BD0D9"/>
              </a:buClr>
              <a:buSzPct val="95000"/>
              <a:buFont typeface="Arial" charset="0"/>
              <a:buChar char="•"/>
              <a:defRPr/>
            </a:pPr>
            <a:r>
              <a:rPr lang="ru-RU" sz="2000" dirty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группирование похожей ответственности в одном элементе</a:t>
            </a:r>
          </a:p>
        </p:txBody>
      </p:sp>
      <p:pic>
        <p:nvPicPr>
          <p:cNvPr id="6" name="Picture 5" descr="http://www.uralweb.ru/p/188594/Image/dart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1774501"/>
            <a:ext cx="3124200" cy="2401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8337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KISS</a:t>
            </a:r>
            <a:r>
              <a:rPr lang="ru-RU" dirty="0"/>
              <a:t>:</a:t>
            </a:r>
            <a:r>
              <a:rPr lang="en-US" dirty="0"/>
              <a:t> Keep it simple, stupid!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304800" y="914400"/>
            <a:ext cx="8610600" cy="4389439"/>
          </a:xfrm>
          <a:prstGeom prst="rect">
            <a:avLst/>
          </a:prstGeom>
        </p:spPr>
        <p:txBody>
          <a:bodyPr/>
          <a:lstStyle>
            <a:lvl1pPr marL="257168" indent="-257168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199" indent="-214308" algn="l" defTabSz="342892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28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20" indent="-171446" algn="l" defTabSz="342892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12" indent="-171446" algn="l" defTabSz="342892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03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Font typeface="Wingdings 2" pitchFamily="18" charset="2"/>
              <a:buNone/>
              <a:defRPr/>
            </a:pPr>
            <a:r>
              <a:rPr lang="ru-RU" sz="2000" b="1" i="1" dirty="0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Простота системы является основной целью и ценностью.</a:t>
            </a:r>
          </a:p>
          <a:p>
            <a:pPr marL="0" indent="0" fontAlgn="auto">
              <a:spcAft>
                <a:spcPts val="0"/>
              </a:spcAft>
              <a:buFont typeface="Wingdings 2" pitchFamily="18" charset="2"/>
              <a:buNone/>
              <a:defRPr/>
            </a:pPr>
            <a:endParaRPr lang="ru-RU" sz="2000" dirty="0" smtClean="0">
              <a:solidFill>
                <a:schemeClr val="accent2">
                  <a:lumMod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  <a:p>
            <a:pPr marL="0" indent="0" fontAlgn="auto">
              <a:spcAft>
                <a:spcPts val="0"/>
              </a:spcAft>
              <a:buFont typeface="Wingdings 2" pitchFamily="18" charset="2"/>
              <a:buNone/>
              <a:defRPr/>
            </a:pPr>
            <a:r>
              <a:rPr lang="ru-RU" sz="2000" b="1" dirty="0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Связаны:</a:t>
            </a:r>
          </a:p>
          <a:p>
            <a:pPr marL="274320" fontAlgn="auto">
              <a:spcAft>
                <a:spcPts val="0"/>
              </a:spcAft>
              <a:defRPr/>
            </a:pPr>
            <a:r>
              <a:rPr lang="ru-RU" sz="2000" dirty="0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Бритва Оккама: «</a:t>
            </a:r>
            <a:r>
              <a:rPr lang="ru-RU" sz="2000" i="1" dirty="0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Не следует плодить новые сущности без самой крайней на то необходимости» или «Объяснение, требующее наименьших допущений, с большей вероятностью является правильным»</a:t>
            </a:r>
          </a:p>
          <a:p>
            <a:pPr marL="274320" fontAlgn="auto">
              <a:spcAft>
                <a:spcPts val="0"/>
              </a:spcAft>
              <a:defRPr/>
            </a:pPr>
            <a:r>
              <a:rPr lang="ru-RU" sz="2000" dirty="0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Эйнштейн: </a:t>
            </a:r>
            <a:r>
              <a:rPr lang="ru-RU" sz="2000" i="1" dirty="0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«Все должно быть предельно просто, но не проще»</a:t>
            </a:r>
          </a:p>
          <a:p>
            <a:pPr marL="0" fontAlgn="auto">
              <a:spcAft>
                <a:spcPts val="0"/>
              </a:spcAft>
              <a:buFont typeface="Wingdings 2" pitchFamily="18" charset="2"/>
              <a:buNone/>
              <a:defRPr/>
            </a:pPr>
            <a:endParaRPr lang="ru-RU" sz="2000" dirty="0" smtClean="0">
              <a:solidFill>
                <a:schemeClr val="accent2">
                  <a:lumMod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  <a:p>
            <a:pPr marL="0" indent="0" fontAlgn="auto">
              <a:spcAft>
                <a:spcPts val="0"/>
              </a:spcAft>
              <a:buFont typeface="Wingdings 2" pitchFamily="18" charset="2"/>
              <a:buNone/>
              <a:defRPr/>
            </a:pPr>
            <a:r>
              <a:rPr lang="ru-RU" sz="2000" b="1" dirty="0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Достигается за счет:</a:t>
            </a:r>
          </a:p>
          <a:p>
            <a:pPr marL="274320" fontAlgn="auto">
              <a:spcAft>
                <a:spcPts val="0"/>
              </a:spcAft>
              <a:defRPr/>
            </a:pPr>
            <a:r>
              <a:rPr lang="ru-RU" sz="2000" dirty="0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прагматичный подход к проектированию</a:t>
            </a:r>
          </a:p>
          <a:p>
            <a:pPr marL="274320" fontAlgn="auto">
              <a:spcAft>
                <a:spcPts val="0"/>
              </a:spcAft>
              <a:defRPr/>
            </a:pPr>
            <a:r>
              <a:rPr lang="ru-RU" sz="2000" dirty="0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чувство меры, опыт</a:t>
            </a:r>
          </a:p>
          <a:p>
            <a:pPr marL="0" fontAlgn="auto">
              <a:spcAft>
                <a:spcPts val="0"/>
              </a:spcAft>
              <a:buFont typeface="Wingdings 2" pitchFamily="18" charset="2"/>
              <a:buNone/>
              <a:defRPr/>
            </a:pPr>
            <a:endParaRPr lang="ru-RU" sz="2000" dirty="0" smtClean="0">
              <a:solidFill>
                <a:schemeClr val="accent2">
                  <a:lumMod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  <a:p>
            <a:pPr marL="0" fontAlgn="auto">
              <a:spcAft>
                <a:spcPts val="0"/>
              </a:spcAft>
              <a:buFont typeface="Wingdings 2" pitchFamily="18" charset="2"/>
              <a:buNone/>
              <a:defRPr/>
            </a:pPr>
            <a:endParaRPr lang="ru-RU" sz="2000" dirty="0" smtClean="0">
              <a:solidFill>
                <a:schemeClr val="accent2">
                  <a:lumMod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  <a:p>
            <a:pPr marL="0" fontAlgn="auto">
              <a:spcAft>
                <a:spcPts val="0"/>
              </a:spcAft>
              <a:buFont typeface="Wingdings 2" pitchFamily="18" charset="2"/>
              <a:buNone/>
              <a:defRPr/>
            </a:pPr>
            <a:endParaRPr lang="ru-RU" sz="2000" dirty="0" smtClean="0">
              <a:solidFill>
                <a:schemeClr val="accent2">
                  <a:lumMod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4" name="Picture 3" descr="http://img11.nnm.ru/8/f/f/6/0/847b5457b8c19f9003dc7e3cd2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5200" y="4038600"/>
            <a:ext cx="2870200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0887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YAGNI</a:t>
            </a:r>
            <a:r>
              <a:rPr lang="ru-RU" dirty="0"/>
              <a:t>:</a:t>
            </a:r>
            <a:r>
              <a:rPr lang="en-US" dirty="0"/>
              <a:t> You </a:t>
            </a:r>
            <a:r>
              <a:rPr lang="en-US" dirty="0" err="1"/>
              <a:t>Ain’t</a:t>
            </a:r>
            <a:r>
              <a:rPr lang="en-US" dirty="0"/>
              <a:t> </a:t>
            </a:r>
            <a:r>
              <a:rPr lang="en-US" dirty="0" err="1"/>
              <a:t>Gonna</a:t>
            </a:r>
            <a:r>
              <a:rPr lang="en-US" dirty="0"/>
              <a:t> Need It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304800" y="1143000"/>
            <a:ext cx="8686800" cy="4389439"/>
          </a:xfrm>
          <a:prstGeom prst="rect">
            <a:avLst/>
          </a:prstGeom>
        </p:spPr>
        <p:txBody>
          <a:bodyPr/>
          <a:lstStyle>
            <a:lvl1pPr marL="257168" indent="-257168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199" indent="-214308" algn="l" defTabSz="342892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28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20" indent="-171446" algn="l" defTabSz="342892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12" indent="-171446" algn="l" defTabSz="342892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03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Font typeface="Wingdings 2" pitchFamily="18" charset="2"/>
              <a:buNone/>
              <a:defRPr/>
            </a:pPr>
            <a:r>
              <a:rPr lang="ru-RU" sz="2000" b="1" i="1" dirty="0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Не нужно добавлять функциональность пока в ней нет непосредственной нужды.</a:t>
            </a:r>
          </a:p>
          <a:p>
            <a:pPr marL="0" indent="0" fontAlgn="auto">
              <a:spcAft>
                <a:spcPts val="0"/>
              </a:spcAft>
              <a:buFont typeface="Wingdings 2" pitchFamily="18" charset="2"/>
              <a:buNone/>
              <a:defRPr/>
            </a:pPr>
            <a:endParaRPr lang="ru-RU" sz="2000" dirty="0" smtClean="0">
              <a:solidFill>
                <a:schemeClr val="accent2">
                  <a:lumMod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  <a:p>
            <a:pPr marL="0" indent="0" fontAlgn="auto">
              <a:spcAft>
                <a:spcPts val="0"/>
              </a:spcAft>
              <a:buFont typeface="Wingdings 2" pitchFamily="18" charset="2"/>
              <a:buNone/>
              <a:defRPr/>
            </a:pPr>
            <a:r>
              <a:rPr lang="ru-RU" sz="2000" b="1" dirty="0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Вытекает:</a:t>
            </a:r>
          </a:p>
          <a:p>
            <a:pPr marL="274320" fontAlgn="auto">
              <a:spcAft>
                <a:spcPts val="0"/>
              </a:spcAft>
              <a:defRPr/>
            </a:pPr>
            <a:r>
              <a:rPr lang="ru-RU" sz="2000" dirty="0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предварительная оптимизация вредна</a:t>
            </a:r>
          </a:p>
          <a:p>
            <a:pPr marL="0" fontAlgn="auto">
              <a:spcAft>
                <a:spcPts val="0"/>
              </a:spcAft>
              <a:buFont typeface="Wingdings 2" pitchFamily="18" charset="2"/>
              <a:buNone/>
              <a:defRPr/>
            </a:pPr>
            <a:endParaRPr lang="ru-RU" sz="2000" dirty="0" smtClean="0">
              <a:solidFill>
                <a:schemeClr val="accent2">
                  <a:lumMod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  <a:p>
            <a:pPr marL="0" indent="0" fontAlgn="auto">
              <a:spcAft>
                <a:spcPts val="0"/>
              </a:spcAft>
              <a:buFont typeface="Wingdings 2" pitchFamily="18" charset="2"/>
              <a:buNone/>
              <a:defRPr/>
            </a:pPr>
            <a:r>
              <a:rPr lang="ru-RU" sz="2000" b="1" dirty="0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Достигается за счет:</a:t>
            </a:r>
          </a:p>
          <a:p>
            <a:pPr marL="274320" fontAlgn="auto">
              <a:spcAft>
                <a:spcPts val="0"/>
              </a:spcAft>
              <a:defRPr/>
            </a:pPr>
            <a:r>
              <a:rPr lang="ru-RU" sz="2000" dirty="0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«ленивый» подход к проектированию</a:t>
            </a:r>
          </a:p>
          <a:p>
            <a:pPr marL="0" fontAlgn="auto">
              <a:spcAft>
                <a:spcPts val="0"/>
              </a:spcAft>
              <a:buFont typeface="Wingdings 2" pitchFamily="18" charset="2"/>
              <a:buNone/>
              <a:defRPr/>
            </a:pPr>
            <a:endParaRPr lang="ru-RU" sz="2000" dirty="0" smtClean="0">
              <a:solidFill>
                <a:schemeClr val="accent2">
                  <a:lumMod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  <a:p>
            <a:pPr marL="0" indent="0" fontAlgn="auto">
              <a:spcAft>
                <a:spcPts val="0"/>
              </a:spcAft>
              <a:buFont typeface="Wingdings 2" pitchFamily="18" charset="2"/>
              <a:buNone/>
              <a:defRPr/>
            </a:pPr>
            <a:r>
              <a:rPr lang="ru-RU" sz="2000" b="1" dirty="0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Минус:</a:t>
            </a:r>
            <a:r>
              <a:rPr lang="ru-RU" sz="2000" dirty="0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новый функционал может занимать много времени</a:t>
            </a:r>
          </a:p>
          <a:p>
            <a:pPr marL="0" indent="0" fontAlgn="auto">
              <a:spcAft>
                <a:spcPts val="0"/>
              </a:spcAft>
              <a:buFont typeface="Wingdings 2" pitchFamily="18" charset="2"/>
              <a:buNone/>
              <a:defRPr/>
            </a:pPr>
            <a:r>
              <a:rPr lang="ru-RU" sz="2000" dirty="0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Важно</a:t>
            </a:r>
            <a:r>
              <a:rPr lang="ru-RU" sz="2000" b="1" dirty="0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ru-RU" sz="2000" dirty="0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быть прагматиком и учитывать будущие требования!</a:t>
            </a:r>
            <a:endParaRPr lang="ru-RU" sz="2000" dirty="0" smtClean="0">
              <a:solidFill>
                <a:schemeClr val="accent2">
                  <a:lumMod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6761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Don’t</a:t>
            </a:r>
            <a:r>
              <a:rPr lang="ru-RU" dirty="0"/>
              <a:t> </a:t>
            </a:r>
            <a:r>
              <a:rPr lang="ru-RU" dirty="0" err="1"/>
              <a:t>make</a:t>
            </a:r>
            <a:r>
              <a:rPr lang="ru-RU" dirty="0"/>
              <a:t> </a:t>
            </a:r>
            <a:r>
              <a:rPr lang="ru-RU" dirty="0" err="1"/>
              <a:t>me</a:t>
            </a:r>
            <a:r>
              <a:rPr lang="ru-RU" dirty="0"/>
              <a:t> </a:t>
            </a:r>
            <a:r>
              <a:rPr lang="ru-RU" dirty="0" err="1" smtClean="0"/>
              <a:t>think</a:t>
            </a:r>
            <a:endParaRPr lang="en-US" dirty="0"/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304800" y="1066800"/>
            <a:ext cx="8610600" cy="1066800"/>
          </a:xfrm>
          <a:prstGeom prst="rect">
            <a:avLst/>
          </a:prstGeom>
        </p:spPr>
        <p:txBody>
          <a:bodyPr/>
          <a:lstStyle>
            <a:lvl1pPr marL="257168" indent="-257168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199" indent="-214308" algn="l" defTabSz="342892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28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20" indent="-171446" algn="l" defTabSz="342892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12" indent="-171446" algn="l" defTabSz="342892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03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Font typeface="Arial"/>
              <a:buNone/>
              <a:defRPr/>
            </a:pPr>
            <a:r>
              <a:rPr lang="ru-RU" sz="2000" b="1" i="1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Код  должен легко читаться и восприниматься с минимумом усилий,</a:t>
            </a:r>
            <a:r>
              <a:rPr lang="en-US" sz="2000" b="1" i="1" dirty="0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ru-RU" sz="2000" b="1" i="1" dirty="0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если код вызывает затруднения чтобы его понять, то вероятно его стоит упростить</a:t>
            </a:r>
            <a:endParaRPr lang="ru-RU" sz="2000" b="1" i="1" dirty="0" smtClean="0">
              <a:solidFill>
                <a:schemeClr val="accent2">
                  <a:lumMod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5476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Write Code for the </a:t>
            </a:r>
            <a:r>
              <a:rPr lang="en-US" dirty="0" smtClean="0"/>
              <a:t>Maintainer</a:t>
            </a:r>
            <a:endParaRPr lang="en-US" dirty="0"/>
          </a:p>
        </p:txBody>
      </p:sp>
      <p:sp>
        <p:nvSpPr>
          <p:cNvPr id="3" name="Content Placeholder 2"/>
          <p:cNvSpPr txBox="1">
            <a:spLocks/>
          </p:cNvSpPr>
          <p:nvPr/>
        </p:nvSpPr>
        <p:spPr bwMode="auto">
          <a:xfrm>
            <a:off x="304800" y="1066800"/>
            <a:ext cx="8610600" cy="266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73050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39763" indent="-2460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itchFamily="18" charset="2"/>
              <a:buChar char="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0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 2" pitchFamily="18" charset="2"/>
              <a:buChar char="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7450" indent="-2095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65000"/>
              <a:buFont typeface="Wingdings 2" pitchFamily="18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2088" indent="-2095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itchFamily="18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hangingPunct="1">
              <a:buNone/>
              <a:defRPr/>
            </a:pPr>
            <a:r>
              <a:rPr lang="ru-RU" sz="2000" b="1" i="1" dirty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Практически любой код, который вы пишете, предстоит поддерживать в будущем вам или кому-то другому. В будущем, когда вы вернётесь к коду, обнаружите, что большая его часть совершенно вам незнакома, так что старайтесь писать как будто для другого</a:t>
            </a:r>
            <a:r>
              <a:rPr lang="ru-RU" sz="2000" b="1" i="1" dirty="0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.</a:t>
            </a:r>
            <a:endParaRPr lang="en-US" sz="2000" b="1" i="1" dirty="0" smtClean="0">
              <a:solidFill>
                <a:schemeClr val="accent2">
                  <a:lumMod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  <a:p>
            <a:pPr marL="0" indent="0" eaLnBrk="1" hangingPunct="1">
              <a:buNone/>
              <a:defRPr/>
            </a:pPr>
            <a:r>
              <a:rPr lang="ru-RU" sz="2000" b="1" i="1" dirty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/>
            </a:r>
            <a:br>
              <a:rPr lang="ru-RU" sz="2000" b="1" i="1" dirty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</a:br>
            <a:r>
              <a:rPr lang="ru-RU" sz="2000" b="1" i="1" dirty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“Пишите код так, как будто сопровождать его будет склонный к насилию психопат, который знает, где вы живете.” </a:t>
            </a:r>
            <a:r>
              <a:rPr lang="ru-RU" sz="2000" b="1" i="1" dirty="0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(</a:t>
            </a:r>
            <a:r>
              <a:rPr lang="ru-RU" sz="2000" b="1" i="1" dirty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Стив </a:t>
            </a:r>
            <a:r>
              <a:rPr lang="ru-RU" sz="2000" b="1" i="1" dirty="0" err="1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Макконнелл</a:t>
            </a:r>
            <a:r>
              <a:rPr lang="en-US" sz="2000" b="1" i="1" dirty="0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ru-RU" sz="2000" b="1" i="1" dirty="0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«Совершенный код»)</a:t>
            </a:r>
          </a:p>
        </p:txBody>
      </p:sp>
    </p:spTree>
    <p:extLst>
      <p:ext uri="{BB962C8B-B14F-4D97-AF65-F5344CB8AC3E}">
        <p14:creationId xmlns:p14="http://schemas.microsoft.com/office/powerpoint/2010/main" val="724639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Hide Implementation Details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152400" y="990600"/>
            <a:ext cx="8763000" cy="1066800"/>
          </a:xfrm>
          <a:prstGeom prst="rect">
            <a:avLst/>
          </a:prstGeom>
        </p:spPr>
        <p:txBody>
          <a:bodyPr/>
          <a:lstStyle>
            <a:lvl1pPr marL="257168" indent="-257168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199" indent="-214308" algn="l" defTabSz="342892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28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20" indent="-171446" algn="l" defTabSz="342892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12" indent="-171446" algn="l" defTabSz="342892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03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Font typeface="Arial"/>
              <a:buNone/>
              <a:defRPr/>
            </a:pPr>
            <a:r>
              <a:rPr lang="ru-RU" sz="2000" b="1" i="1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Скрытие деталей реализации позволяет вносить изменения в код компонента с минимальными затрагиванием других модулей которые используют этот компонент</a:t>
            </a:r>
            <a:endParaRPr lang="ru-RU" sz="2000" b="1" i="1" dirty="0" smtClean="0">
              <a:solidFill>
                <a:schemeClr val="accent2">
                  <a:lumMod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796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Процесс разработки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746125" y="1164879"/>
            <a:ext cx="7651750" cy="4778721"/>
            <a:chOff x="1143000" y="1469679"/>
            <a:chExt cx="7651750" cy="4778721"/>
          </a:xfrm>
        </p:grpSpPr>
        <p:sp>
          <p:nvSpPr>
            <p:cNvPr id="4" name="Smiley Face 3"/>
            <p:cNvSpPr/>
            <p:nvPr/>
          </p:nvSpPr>
          <p:spPr>
            <a:xfrm>
              <a:off x="1143000" y="1752600"/>
              <a:ext cx="685800" cy="685800"/>
            </a:xfrm>
            <a:prstGeom prst="smileyFac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5" name="TextBox 7"/>
            <p:cNvSpPr txBox="1">
              <a:spLocks noChangeArrowheads="1"/>
            </p:cNvSpPr>
            <p:nvPr/>
          </p:nvSpPr>
          <p:spPr bwMode="auto">
            <a:xfrm>
              <a:off x="1143004" y="2617787"/>
              <a:ext cx="1117614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ru-RU" dirty="0">
                  <a:solidFill>
                    <a:schemeClr val="accent2">
                      <a:lumMod val="50000"/>
                    </a:schemeClr>
                  </a:solidFill>
                  <a:latin typeface="+mj-lt"/>
                </a:rPr>
                <a:t>Клиент</a:t>
              </a:r>
              <a:endParaRPr lang="en-US" dirty="0">
                <a:solidFill>
                  <a:schemeClr val="accent2">
                    <a:lumMod val="50000"/>
                  </a:schemeClr>
                </a:solidFill>
                <a:latin typeface="+mj-lt"/>
              </a:endParaRPr>
            </a:p>
          </p:txBody>
        </p:sp>
        <p:sp>
          <p:nvSpPr>
            <p:cNvPr id="6" name="Smiley Face 5"/>
            <p:cNvSpPr/>
            <p:nvPr/>
          </p:nvSpPr>
          <p:spPr>
            <a:xfrm>
              <a:off x="2514600" y="4495800"/>
              <a:ext cx="685800" cy="685800"/>
            </a:xfrm>
            <a:prstGeom prst="smileyFac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7" name="TextBox 9"/>
            <p:cNvSpPr txBox="1">
              <a:spLocks noChangeArrowheads="1"/>
            </p:cNvSpPr>
            <p:nvPr/>
          </p:nvSpPr>
          <p:spPr bwMode="auto">
            <a:xfrm>
              <a:off x="2438400" y="5334000"/>
              <a:ext cx="2021707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ru-RU" dirty="0">
                  <a:solidFill>
                    <a:schemeClr val="accent2">
                      <a:lumMod val="50000"/>
                    </a:schemeClr>
                  </a:solidFill>
                  <a:latin typeface="+mj-lt"/>
                </a:rPr>
                <a:t>Разработчики</a:t>
              </a:r>
              <a:endParaRPr lang="en-US" dirty="0">
                <a:solidFill>
                  <a:schemeClr val="accent2">
                    <a:lumMod val="50000"/>
                  </a:schemeClr>
                </a:solidFill>
                <a:latin typeface="+mj-lt"/>
              </a:endParaRPr>
            </a:p>
          </p:txBody>
        </p:sp>
        <p:sp>
          <p:nvSpPr>
            <p:cNvPr id="8" name="Smiley Face 7"/>
            <p:cNvSpPr/>
            <p:nvPr/>
          </p:nvSpPr>
          <p:spPr>
            <a:xfrm>
              <a:off x="3352800" y="4572000"/>
              <a:ext cx="685800" cy="685800"/>
            </a:xfrm>
            <a:prstGeom prst="smileyFace">
              <a:avLst>
                <a:gd name="adj" fmla="val 4653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9" name="Smiley Face 8"/>
            <p:cNvSpPr/>
            <p:nvPr/>
          </p:nvSpPr>
          <p:spPr>
            <a:xfrm>
              <a:off x="3048000" y="3810000"/>
              <a:ext cx="685800" cy="685800"/>
            </a:xfrm>
            <a:prstGeom prst="smileyFac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10" name="Right Arrow 9"/>
            <p:cNvSpPr/>
            <p:nvPr/>
          </p:nvSpPr>
          <p:spPr>
            <a:xfrm rot="5650975">
              <a:off x="3174399" y="3232019"/>
              <a:ext cx="635000" cy="203200"/>
            </a:xfrm>
            <a:prstGeom prst="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pic>
          <p:nvPicPr>
            <p:cNvPr id="11" name="Picture 2" descr="http://www.newsby.org/news/newsimg/2008/07/ferrari_f430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43604" y="1828801"/>
              <a:ext cx="2773363" cy="19859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" name="Picture 4" descr="http://lopuhifilm.ru/u/people/bio8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43600" y="4267200"/>
              <a:ext cx="2851150" cy="1981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" name="Right Arrow 12"/>
            <p:cNvSpPr/>
            <p:nvPr/>
          </p:nvSpPr>
          <p:spPr>
            <a:xfrm rot="20042531">
              <a:off x="4171950" y="3565525"/>
              <a:ext cx="1371600" cy="228600"/>
            </a:xfrm>
            <a:prstGeom prst="right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4" name="Right Arrow 13"/>
            <p:cNvSpPr/>
            <p:nvPr/>
          </p:nvSpPr>
          <p:spPr>
            <a:xfrm rot="1186632">
              <a:off x="4189413" y="4797425"/>
              <a:ext cx="1371600" cy="228600"/>
            </a:xfrm>
            <a:prstGeom prst="right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pic>
          <p:nvPicPr>
            <p:cNvPr id="15" name="Picture 6" descr="http://www.pickwickclub.ru/img/rach.jp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58197" y="1469679"/>
              <a:ext cx="2590800" cy="1463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235377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Law of </a:t>
            </a:r>
            <a:r>
              <a:rPr lang="en-US" dirty="0" smtClean="0"/>
              <a:t>Demeter</a:t>
            </a:r>
            <a:endParaRPr lang="en-US" dirty="0"/>
          </a:p>
        </p:txBody>
      </p:sp>
      <p:sp>
        <p:nvSpPr>
          <p:cNvPr id="3" name="Content Placeholder 2"/>
          <p:cNvSpPr txBox="1">
            <a:spLocks/>
          </p:cNvSpPr>
          <p:nvPr/>
        </p:nvSpPr>
        <p:spPr bwMode="auto">
          <a:xfrm>
            <a:off x="228600" y="1143001"/>
            <a:ext cx="8763000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73050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39763" indent="-2460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itchFamily="18" charset="2"/>
              <a:buChar char="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0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 2" pitchFamily="18" charset="2"/>
              <a:buChar char="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7450" indent="-2095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65000"/>
              <a:buFont typeface="Wingdings 2" pitchFamily="18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2088" indent="-2095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itchFamily="18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hangingPunct="1">
              <a:buNone/>
              <a:defRPr/>
            </a:pPr>
            <a:r>
              <a:rPr lang="ru-RU" sz="2000" b="1" i="1" dirty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Компоненты кода должны взаимодействовать только с их непосредственными связями (например, классы от которых они унаследованы, объекты, которые они содержат, объекты, переданные с помощью аргументов и т.д.)</a:t>
            </a:r>
            <a:endParaRPr lang="ru-RU" sz="2000" b="1" i="1" dirty="0" smtClean="0">
              <a:solidFill>
                <a:schemeClr val="accent2">
                  <a:lumMod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5403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Avoid Premature Optimization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228600" y="990600"/>
            <a:ext cx="8686800" cy="2286000"/>
          </a:xfrm>
          <a:prstGeom prst="rect">
            <a:avLst/>
          </a:prstGeom>
        </p:spPr>
        <p:txBody>
          <a:bodyPr>
            <a:normAutofit/>
          </a:bodyPr>
          <a:lstStyle>
            <a:lvl1pPr marL="257168" indent="-257168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199" indent="-214308" algn="l" defTabSz="342892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28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20" indent="-171446" algn="l" defTabSz="342892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12" indent="-171446" algn="l" defTabSz="342892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03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Font typeface="Arial"/>
              <a:buNone/>
              <a:defRPr/>
            </a:pPr>
            <a:r>
              <a:rPr lang="ru-RU" sz="2000" b="1" i="1" dirty="0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Даже не думайте об оптимизации, если ваш код работает, но медленней, чем вы хотите. Только потом можно начать задумываться об оптимизации, и только основываясь на полученном опыте.</a:t>
            </a:r>
            <a:endParaRPr lang="en-US" sz="2000" b="1" i="1" dirty="0" smtClean="0">
              <a:solidFill>
                <a:schemeClr val="accent2">
                  <a:lumMod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  <a:p>
            <a:pPr marL="0" indent="0" fontAlgn="auto">
              <a:spcAft>
                <a:spcPts val="0"/>
              </a:spcAft>
              <a:buFont typeface="Arial"/>
              <a:buNone/>
              <a:defRPr/>
            </a:pPr>
            <a:r>
              <a:rPr lang="ru-RU" sz="2000" b="1" i="1" dirty="0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/>
            </a:r>
            <a:br>
              <a:rPr lang="ru-RU" sz="2000" b="1" i="1" dirty="0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</a:br>
            <a:r>
              <a:rPr lang="ru-RU" sz="2000" b="1" i="1" dirty="0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Мы должны забыть про небольшие улучшения эффективности, скажем, около 97% времени: преждевременная оптимизация — корень всех бед. © Дональд Кнут</a:t>
            </a:r>
            <a:endParaRPr lang="ru-RU" sz="2000" b="1" i="1" dirty="0" smtClean="0">
              <a:solidFill>
                <a:schemeClr val="accent2">
                  <a:lumMod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0625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Reuse is </a:t>
            </a:r>
            <a:r>
              <a:rPr lang="en-US" dirty="0" smtClean="0"/>
              <a:t>Good</a:t>
            </a:r>
            <a:endParaRPr lang="en-US" dirty="0"/>
          </a:p>
        </p:txBody>
      </p:sp>
      <p:sp>
        <p:nvSpPr>
          <p:cNvPr id="3" name="Content Placeholder 2"/>
          <p:cNvSpPr txBox="1">
            <a:spLocks/>
          </p:cNvSpPr>
          <p:nvPr/>
        </p:nvSpPr>
        <p:spPr bwMode="auto">
          <a:xfrm>
            <a:off x="228600" y="914400"/>
            <a:ext cx="8686800" cy="1168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73050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39763" indent="-2460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itchFamily="18" charset="2"/>
              <a:buChar char="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0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 2" pitchFamily="18" charset="2"/>
              <a:buChar char="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7450" indent="-2095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65000"/>
              <a:buFont typeface="Wingdings 2" pitchFamily="18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2088" indent="-2095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itchFamily="18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hangingPunct="1">
              <a:buNone/>
              <a:defRPr/>
            </a:pPr>
            <a:r>
              <a:rPr lang="ru-RU" sz="2000" b="1" i="1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Повторное </a:t>
            </a:r>
            <a:r>
              <a:rPr lang="ru-RU" sz="2000" b="1" i="1" dirty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использование кода повышает надежность и уменьшает время разработки</a:t>
            </a:r>
            <a:endParaRPr lang="ru-RU" sz="2000" b="1" i="1" dirty="0" smtClean="0">
              <a:solidFill>
                <a:schemeClr val="accent2">
                  <a:lumMod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2861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Принципы объектно-ориентированного проектирования</a:t>
            </a:r>
            <a:endParaRPr lang="en-US" dirty="0"/>
          </a:p>
        </p:txBody>
      </p:sp>
      <p:pic>
        <p:nvPicPr>
          <p:cNvPr id="3" name="Picture 2" descr="solid_thum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0" y="555634"/>
            <a:ext cx="7239000" cy="5794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290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SRP</a:t>
            </a:r>
            <a:r>
              <a:rPr lang="ru-RU" dirty="0"/>
              <a:t>:</a:t>
            </a:r>
            <a:r>
              <a:rPr lang="en-US" dirty="0"/>
              <a:t> Single Responsibility Principle</a:t>
            </a: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779" y="685800"/>
            <a:ext cx="6964442" cy="559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52315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SRP</a:t>
            </a:r>
            <a:r>
              <a:rPr lang="ru-RU" dirty="0"/>
              <a:t>:</a:t>
            </a:r>
            <a:r>
              <a:rPr lang="en-US" dirty="0"/>
              <a:t> Single Responsibility Principle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304800" y="1143000"/>
            <a:ext cx="8610600" cy="4724400"/>
          </a:xfrm>
          <a:prstGeom prst="rect">
            <a:avLst/>
          </a:prstGeom>
        </p:spPr>
        <p:txBody>
          <a:bodyPr>
            <a:normAutofit/>
          </a:bodyPr>
          <a:lstStyle>
            <a:lvl1pPr marL="257168" indent="-257168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199" indent="-214308" algn="l" defTabSz="342892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28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20" indent="-171446" algn="l" defTabSz="342892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12" indent="-171446" algn="l" defTabSz="342892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03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fontAlgn="auto">
              <a:spcAft>
                <a:spcPts val="0"/>
              </a:spcAft>
              <a:buFont typeface="Arial"/>
              <a:buAutoNum type="arabicPeriod"/>
              <a:defRPr/>
            </a:pPr>
            <a:r>
              <a:rPr lang="ru-RU" sz="2000" b="1" i="1" dirty="0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Не должно быть больше одной причины для изменения класса (Роберт Мартин Принципы, паттерны и практики гибкой̆ разработки. — 2006 ).</a:t>
            </a:r>
            <a:endParaRPr lang="en-US" sz="2000" b="1" i="1" dirty="0" smtClean="0">
              <a:solidFill>
                <a:schemeClr val="accent2">
                  <a:lumMod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  <a:p>
            <a:pPr marL="457200" indent="-457200" fontAlgn="auto">
              <a:spcAft>
                <a:spcPts val="0"/>
              </a:spcAft>
              <a:buFont typeface="Arial"/>
              <a:buAutoNum type="arabicPeriod"/>
              <a:defRPr/>
            </a:pPr>
            <a:r>
              <a:rPr lang="ru-RU" sz="2000" b="1" i="1" dirty="0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Каждый класс должен быть сфокусирован на своей области ответственности.</a:t>
            </a:r>
          </a:p>
          <a:p>
            <a:pPr marL="0" indent="0" fontAlgn="auto">
              <a:spcAft>
                <a:spcPts val="0"/>
              </a:spcAft>
              <a:buFont typeface="Wingdings 2" pitchFamily="18" charset="2"/>
              <a:buNone/>
              <a:defRPr/>
            </a:pPr>
            <a:endParaRPr lang="en-US" sz="2000" dirty="0" smtClean="0">
              <a:solidFill>
                <a:schemeClr val="accent2">
                  <a:lumMod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  <a:p>
            <a:pPr marL="0" indent="0" fontAlgn="auto">
              <a:spcAft>
                <a:spcPts val="0"/>
              </a:spcAft>
              <a:buFont typeface="Wingdings 2" pitchFamily="18" charset="2"/>
              <a:buNone/>
              <a:defRPr/>
            </a:pPr>
            <a:r>
              <a:rPr lang="ru-RU" sz="2000" b="1" dirty="0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Цель:</a:t>
            </a:r>
            <a:endParaRPr lang="en-US" sz="2000" b="1" dirty="0" smtClean="0">
              <a:solidFill>
                <a:schemeClr val="accent2">
                  <a:lumMod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  <a:p>
            <a:pPr marL="274320" fontAlgn="auto">
              <a:spcAft>
                <a:spcPts val="0"/>
              </a:spcAft>
              <a:defRPr/>
            </a:pPr>
            <a:r>
              <a:rPr lang="ru-RU" sz="2000" dirty="0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упростить внесение изменений</a:t>
            </a:r>
          </a:p>
          <a:p>
            <a:pPr marL="274320" fontAlgn="auto">
              <a:spcAft>
                <a:spcPts val="0"/>
              </a:spcAft>
              <a:defRPr/>
            </a:pPr>
            <a:r>
              <a:rPr lang="ru-RU" sz="2000" dirty="0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защититься от побочных эффектов при изменениях</a:t>
            </a:r>
            <a:endParaRPr lang="en-US" sz="2000" dirty="0" smtClean="0">
              <a:solidFill>
                <a:schemeClr val="accent2">
                  <a:lumMod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  <a:p>
            <a:pPr marL="0" fontAlgn="auto">
              <a:spcAft>
                <a:spcPts val="0"/>
              </a:spcAft>
              <a:buFont typeface="Wingdings 2" pitchFamily="18" charset="2"/>
              <a:buNone/>
              <a:defRPr/>
            </a:pPr>
            <a:endParaRPr lang="ru-RU" sz="2000" dirty="0" smtClean="0">
              <a:solidFill>
                <a:schemeClr val="accent2">
                  <a:lumMod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  <a:p>
            <a:pPr marL="0" indent="0" fontAlgn="auto">
              <a:spcAft>
                <a:spcPts val="0"/>
              </a:spcAft>
              <a:buFont typeface="Wingdings 2" pitchFamily="18" charset="2"/>
              <a:buNone/>
              <a:defRPr/>
            </a:pPr>
            <a:r>
              <a:rPr lang="ru-RU" sz="2000" b="1" dirty="0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Достигается за счет:</a:t>
            </a:r>
          </a:p>
          <a:p>
            <a:pPr marL="274320" fontAlgn="auto">
              <a:spcAft>
                <a:spcPts val="0"/>
              </a:spcAft>
              <a:defRPr/>
            </a:pPr>
            <a:r>
              <a:rPr lang="ru-RU" sz="2000" dirty="0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правильное проектирование</a:t>
            </a:r>
            <a:endParaRPr lang="en-US" sz="2000" dirty="0" smtClean="0">
              <a:solidFill>
                <a:schemeClr val="accent2">
                  <a:lumMod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  <a:p>
            <a:pPr marL="274320" fontAlgn="auto">
              <a:spcAft>
                <a:spcPts val="0"/>
              </a:spcAft>
              <a:defRPr/>
            </a:pPr>
            <a:r>
              <a:rPr lang="ru-RU" sz="2000" dirty="0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использование паттернов проектирования</a:t>
            </a:r>
          </a:p>
          <a:p>
            <a:pPr marL="0" fontAlgn="auto">
              <a:spcAft>
                <a:spcPts val="0"/>
              </a:spcAft>
              <a:buFont typeface="Wingdings 2" pitchFamily="18" charset="2"/>
              <a:buNone/>
              <a:defRPr/>
            </a:pPr>
            <a:endParaRPr lang="ru-RU" sz="2000" dirty="0" smtClean="0">
              <a:solidFill>
                <a:schemeClr val="accent2">
                  <a:lumMod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  <a:p>
            <a:pPr marL="0" fontAlgn="auto">
              <a:spcAft>
                <a:spcPts val="0"/>
              </a:spcAft>
              <a:buFont typeface="Wingdings 2" pitchFamily="18" charset="2"/>
              <a:buNone/>
              <a:defRPr/>
            </a:pPr>
            <a:endParaRPr lang="ru-RU" sz="2000" dirty="0" smtClean="0">
              <a:solidFill>
                <a:schemeClr val="accent2">
                  <a:lumMod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  <a:p>
            <a:pPr marL="0" fontAlgn="auto">
              <a:spcAft>
                <a:spcPts val="0"/>
              </a:spcAft>
              <a:buFont typeface="Wingdings 2" pitchFamily="18" charset="2"/>
              <a:buNone/>
              <a:defRPr/>
            </a:pPr>
            <a:endParaRPr lang="ru-RU" sz="2000" dirty="0" smtClean="0">
              <a:solidFill>
                <a:schemeClr val="accent2">
                  <a:lumMod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077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SRP</a:t>
            </a:r>
            <a:r>
              <a:rPr lang="ru-RU" dirty="0"/>
              <a:t>:неправильный </a:t>
            </a:r>
            <a:r>
              <a:rPr lang="ru-RU" dirty="0" smtClean="0"/>
              <a:t>вариант</a:t>
            </a:r>
            <a:endParaRPr lang="en-US" dirty="0"/>
          </a:p>
        </p:txBody>
      </p:sp>
      <p:sp>
        <p:nvSpPr>
          <p:cNvPr id="3" name="Rectangle 16"/>
          <p:cNvSpPr>
            <a:spLocks noChangeArrowheads="1"/>
          </p:cNvSpPr>
          <p:nvPr/>
        </p:nvSpPr>
        <p:spPr bwMode="auto">
          <a:xfrm>
            <a:off x="304800" y="1600200"/>
            <a:ext cx="8686800" cy="289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public class Account</a:t>
            </a:r>
          </a:p>
          <a:p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   public string Number;</a:t>
            </a:r>
          </a:p>
          <a:p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   public decimal </a:t>
            </a:r>
            <a:r>
              <a:rPr lang="en-US" sz="1600" dirty="0" err="1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CurrentBalance</a:t>
            </a:r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;</a:t>
            </a:r>
          </a:p>
          <a:p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   public void Deposit(decimal amount) { ... }</a:t>
            </a:r>
          </a:p>
          <a:p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   public void Withdraw(decimal amount) { ... }  </a:t>
            </a:r>
          </a:p>
          <a:p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   public void Transfer(decimal amount, Account recipient) { ... }</a:t>
            </a:r>
          </a:p>
          <a:p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   public </a:t>
            </a:r>
            <a:r>
              <a:rPr lang="en-US" sz="1600" dirty="0" err="1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TaxTable</a:t>
            </a:r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1600" dirty="0" err="1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CalculateTaxes</a:t>
            </a:r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(</a:t>
            </a:r>
            <a:r>
              <a:rPr lang="en-US" sz="1600" dirty="0" err="1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int</a:t>
            </a:r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year) { ... }</a:t>
            </a:r>
            <a:endParaRPr lang="ru-RU" sz="1600" dirty="0">
              <a:solidFill>
                <a:schemeClr val="accent2">
                  <a:lumMod val="5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   public void </a:t>
            </a:r>
            <a:r>
              <a:rPr lang="en-US" sz="1600" dirty="0" err="1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GetByNumber</a:t>
            </a:r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(string number) { ... }</a:t>
            </a:r>
          </a:p>
          <a:p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   public void Save() { ... }</a:t>
            </a:r>
          </a:p>
          <a:p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831191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SRP</a:t>
            </a:r>
            <a:r>
              <a:rPr lang="ru-RU" dirty="0"/>
              <a:t>:</a:t>
            </a:r>
            <a:r>
              <a:rPr lang="en-US" dirty="0"/>
              <a:t> </a:t>
            </a:r>
            <a:r>
              <a:rPr lang="ru-RU" dirty="0"/>
              <a:t>правильный </a:t>
            </a:r>
            <a:r>
              <a:rPr lang="ru-RU" dirty="0" smtClean="0"/>
              <a:t>вариант</a:t>
            </a:r>
            <a:endParaRPr lang="en-US" dirty="0"/>
          </a:p>
        </p:txBody>
      </p:sp>
      <p:sp>
        <p:nvSpPr>
          <p:cNvPr id="3" name="Rectangle 16"/>
          <p:cNvSpPr>
            <a:spLocks noChangeArrowheads="1"/>
          </p:cNvSpPr>
          <p:nvPr/>
        </p:nvSpPr>
        <p:spPr bwMode="auto">
          <a:xfrm>
            <a:off x="609600" y="990600"/>
            <a:ext cx="7924800" cy="4770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public class Account</a:t>
            </a:r>
          </a:p>
          <a:p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   public string Number;</a:t>
            </a:r>
          </a:p>
          <a:p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   public decimal </a:t>
            </a:r>
            <a:r>
              <a:rPr lang="en-US" sz="1600" dirty="0" err="1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CurrentBalance</a:t>
            </a:r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;</a:t>
            </a:r>
          </a:p>
          <a:p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   public void Deposit(decimal amount) { ... }</a:t>
            </a:r>
          </a:p>
          <a:p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   public void Withdraw(decimal amount) { ... }  </a:t>
            </a:r>
          </a:p>
          <a:p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   public void Transfer(decimal amount, Account recipient) { ... }</a:t>
            </a:r>
          </a:p>
          <a:p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}</a:t>
            </a:r>
          </a:p>
          <a:p>
            <a:endParaRPr lang="en-US" sz="1600" dirty="0">
              <a:solidFill>
                <a:schemeClr val="accent2">
                  <a:lumMod val="5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public class </a:t>
            </a:r>
            <a:r>
              <a:rPr lang="en-US" sz="1600" dirty="0" err="1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AccountRepository</a:t>
            </a:r>
            <a:endParaRPr lang="en-US" sz="1600" dirty="0">
              <a:solidFill>
                <a:schemeClr val="accent2">
                  <a:lumMod val="5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   public Account </a:t>
            </a:r>
            <a:r>
              <a:rPr lang="en-US" sz="1600" dirty="0" err="1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GetByNumber</a:t>
            </a:r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(string number) { ... }</a:t>
            </a:r>
          </a:p>
          <a:p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   public void Save(Account account) { ... }</a:t>
            </a:r>
          </a:p>
          <a:p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}</a:t>
            </a:r>
          </a:p>
          <a:p>
            <a:endParaRPr lang="en-US" sz="1600" dirty="0">
              <a:solidFill>
                <a:schemeClr val="accent2">
                  <a:lumMod val="5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public class </a:t>
            </a:r>
            <a:r>
              <a:rPr lang="en-US" sz="1600" dirty="0" err="1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TaxCalculator</a:t>
            </a:r>
            <a:endParaRPr lang="en-US" sz="1600" dirty="0">
              <a:solidFill>
                <a:schemeClr val="accent2">
                  <a:lumMod val="5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   public </a:t>
            </a:r>
            <a:r>
              <a:rPr lang="en-US" sz="1600" dirty="0" err="1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TaxTable</a:t>
            </a:r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1600" dirty="0" err="1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CalculateTaxes</a:t>
            </a:r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(</a:t>
            </a:r>
            <a:r>
              <a:rPr lang="en-US" sz="1600" dirty="0" err="1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int</a:t>
            </a:r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year) { ... }</a:t>
            </a:r>
          </a:p>
          <a:p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171650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Типичные примеры нарушения SRP </a:t>
            </a:r>
            <a:endParaRPr lang="en-US" dirty="0"/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228600" y="990600"/>
            <a:ext cx="8610600" cy="4656138"/>
          </a:xfrm>
          <a:prstGeom prst="rect">
            <a:avLst/>
          </a:prstGeom>
        </p:spPr>
        <p:txBody>
          <a:bodyPr>
            <a:noAutofit/>
          </a:bodyPr>
          <a:lstStyle>
            <a:lvl1pPr marL="257168" indent="-257168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199" indent="-214308" algn="l" defTabSz="342892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28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20" indent="-171446" algn="l" defTabSz="342892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12" indent="-171446" algn="l" defTabSz="342892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03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ru-RU" sz="2000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Типичными примерами нарушения SRP являются: </a:t>
            </a:r>
          </a:p>
          <a:p>
            <a:pPr fontAlgn="auto">
              <a:spcAft>
                <a:spcPts val="0"/>
              </a:spcAft>
            </a:pPr>
            <a:r>
              <a:rPr lang="ru-RU" sz="2000" b="1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смешивание логики с инфраструктурой. </a:t>
            </a:r>
            <a:r>
              <a:rPr lang="ru-RU" sz="2000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Бизнес-логика смешана с представлением, слоем персистентности, находится внутри WCF или Windows-сервисов. Должна быть возможность сосредоточиться на бизнес-правилах, не обращая внимания на второстепенные инфраструктурные детали; </a:t>
            </a:r>
          </a:p>
          <a:p>
            <a:pPr fontAlgn="auto">
              <a:spcAft>
                <a:spcPts val="0"/>
              </a:spcAft>
            </a:pPr>
            <a:r>
              <a:rPr lang="ru-RU" sz="2000" b="1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слабая связность (low cohesion). </a:t>
            </a:r>
            <a:r>
              <a:rPr lang="ru-RU" sz="2000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Класс/модуль/метод не является цельным и решает несколько несвязанных задач. Проявляются несколько групп методов, каждая из которых обращается к подмножеству полей, не используемых другими методами; </a:t>
            </a:r>
          </a:p>
          <a:p>
            <a:pPr fontAlgn="auto">
              <a:spcAft>
                <a:spcPts val="0"/>
              </a:spcAft>
            </a:pPr>
            <a:r>
              <a:rPr lang="ru-RU" sz="2000" b="1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выполнение нескольких несвязанных задач. </a:t>
            </a:r>
            <a:r>
              <a:rPr lang="ru-RU" sz="2000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Класс/модуль может быть цельным, но решать несколько несвязанных задач (вычисление заработной платы и построение отчета). Класс/модуль/метод должен быть сфокусированным на решении минимального числа задач; </a:t>
            </a:r>
            <a:endParaRPr lang="ru-RU" sz="2000" dirty="0" smtClean="0">
              <a:solidFill>
                <a:schemeClr val="accent2">
                  <a:lumMod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7201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Типичные примеры нарушения SRP </a:t>
            </a:r>
            <a:endParaRPr lang="en-US" dirty="0"/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228600" y="1143000"/>
            <a:ext cx="8686800" cy="4351338"/>
          </a:xfrm>
          <a:prstGeom prst="rect">
            <a:avLst/>
          </a:prstGeom>
        </p:spPr>
        <p:txBody>
          <a:bodyPr>
            <a:noAutofit/>
          </a:bodyPr>
          <a:lstStyle>
            <a:lvl1pPr marL="257168" indent="-257168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199" indent="-214308" algn="l" defTabSz="342892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28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20" indent="-171446" algn="l" defTabSz="342892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12" indent="-171446" algn="l" defTabSz="342892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03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ru-RU" sz="2000" b="1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решение задач разных уровней абстракции. </a:t>
            </a:r>
            <a:r>
              <a:rPr lang="ru-RU" sz="2000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Класс/метод не должен отвечать за задачи разного уровня. Например, класс удаленного заместителя не должен самостоятельно проверять аргументы, заниматься сериализацией и шифрованием. Каждый из этих аспектов должен решаться отдельным классом </a:t>
            </a:r>
          </a:p>
          <a:p>
            <a:pPr fontAlgn="auto">
              <a:spcAft>
                <a:spcPts val="0"/>
              </a:spcAft>
            </a:pPr>
            <a:r>
              <a:rPr lang="ru-RU" sz="2000" b="1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решение задач разных уровней абстракции. </a:t>
            </a:r>
            <a:r>
              <a:rPr lang="ru-RU" sz="2000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Класс/метод не должен отвечать за задачи разного уровня. Например, класс удаленного заместителя не должен самостоятельно проверять аргументы, заниматься сериализацией и шифрова- нием. Каждый из этих аспектов должен решаться отдельным классом </a:t>
            </a:r>
            <a:endParaRPr lang="ru-RU" sz="2000" dirty="0">
              <a:solidFill>
                <a:schemeClr val="accent2">
                  <a:lumMod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115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Процесс разработки</a:t>
            </a:r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1066800" y="1524000"/>
            <a:ext cx="7752685" cy="4267200"/>
            <a:chOff x="1066800" y="1600200"/>
            <a:chExt cx="7752685" cy="4267200"/>
          </a:xfrm>
        </p:grpSpPr>
        <p:pic>
          <p:nvPicPr>
            <p:cNvPr id="17" name="Picture 16" descr="http://www.newsby.org/news/newsimg/2008/07/ferrari_f430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8204" y="3810000"/>
              <a:ext cx="2874963" cy="2057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" name="Picture 4" descr="http://lopuhifilm.ru/u/people/bio8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8200" y="1600200"/>
              <a:ext cx="2851150" cy="1981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" name="Picture 6" descr="http://www.pickwickclub.ru/img/rach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6800" y="1981201"/>
              <a:ext cx="2590800" cy="1463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" name="Picture 7" descr="http://www.pickwickclub.ru/img/rach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6800" y="4114801"/>
              <a:ext cx="2590800" cy="1463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" name="Equal 20"/>
            <p:cNvSpPr/>
            <p:nvPr/>
          </p:nvSpPr>
          <p:spPr>
            <a:xfrm>
              <a:off x="3657600" y="2209800"/>
              <a:ext cx="914400" cy="914400"/>
            </a:xfrm>
            <a:prstGeom prst="mathEqual">
              <a:avLst/>
            </a:pr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2" name="Equal 21"/>
            <p:cNvSpPr/>
            <p:nvPr/>
          </p:nvSpPr>
          <p:spPr>
            <a:xfrm>
              <a:off x="3657600" y="4343400"/>
              <a:ext cx="914400" cy="914400"/>
            </a:xfrm>
            <a:prstGeom prst="mathEqual">
              <a:avLst/>
            </a:pr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3" name="TextBox 11"/>
            <p:cNvSpPr txBox="1">
              <a:spLocks noChangeArrowheads="1"/>
            </p:cNvSpPr>
            <p:nvPr/>
          </p:nvSpPr>
          <p:spPr bwMode="auto">
            <a:xfrm>
              <a:off x="7772403" y="3962400"/>
              <a:ext cx="1047082" cy="17851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ru-RU" sz="11000" dirty="0" smtClean="0">
                  <a:solidFill>
                    <a:schemeClr val="accent2">
                      <a:lumMod val="50000"/>
                    </a:schemeClr>
                  </a:solidFill>
                  <a:latin typeface="+mj-lt"/>
                </a:rPr>
                <a:t>?</a:t>
              </a:r>
              <a:endParaRPr lang="en-US" sz="11000" dirty="0">
                <a:solidFill>
                  <a:schemeClr val="accent2">
                    <a:lumMod val="50000"/>
                  </a:schemeClr>
                </a:solidFill>
                <a:latin typeface="+mj-lt"/>
              </a:endParaRPr>
            </a:p>
          </p:txBody>
        </p:sp>
      </p:grpSp>
      <p:sp>
        <p:nvSpPr>
          <p:cNvPr id="24" name="Title 1"/>
          <p:cNvSpPr txBox="1">
            <a:spLocks/>
          </p:cNvSpPr>
          <p:nvPr/>
        </p:nvSpPr>
        <p:spPr>
          <a:xfrm>
            <a:off x="800100" y="920750"/>
            <a:ext cx="3124200" cy="628651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231775" indent="0" algn="l" defTabSz="339725" rtl="0" eaLnBrk="1" latinLnBrk="0" hangingPunct="1">
              <a:spcBef>
                <a:spcPct val="0"/>
              </a:spcBef>
              <a:buNone/>
              <a:tabLst/>
              <a:defRPr sz="2000" b="1" kern="1200">
                <a:solidFill>
                  <a:schemeClr val="accent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dirty="0" smtClean="0">
                <a:latin typeface="Calibri" charset="0"/>
                <a:ea typeface="Calibri" charset="0"/>
                <a:cs typeface="Calibri" charset="0"/>
              </a:rPr>
              <a:t>С точки зрения клиента:</a:t>
            </a:r>
            <a:endParaRPr lang="en-US" dirty="0"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2325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OCP</a:t>
            </a:r>
            <a:r>
              <a:rPr lang="ru-RU" dirty="0"/>
              <a:t>:</a:t>
            </a:r>
            <a:r>
              <a:rPr lang="en-US" dirty="0"/>
              <a:t> Open-Closed Principle</a:t>
            </a:r>
          </a:p>
        </p:txBody>
      </p:sp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462" y="685800"/>
            <a:ext cx="7098937" cy="5689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65841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OCP</a:t>
            </a:r>
            <a:r>
              <a:rPr lang="ru-RU" dirty="0"/>
              <a:t>:</a:t>
            </a:r>
            <a:r>
              <a:rPr lang="en-US" dirty="0"/>
              <a:t> Open-Closed Principle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228600" y="1143000"/>
            <a:ext cx="8686800" cy="4800600"/>
          </a:xfrm>
          <a:prstGeom prst="rect">
            <a:avLst/>
          </a:prstGeom>
        </p:spPr>
        <p:txBody>
          <a:bodyPr>
            <a:noAutofit/>
          </a:bodyPr>
          <a:lstStyle>
            <a:lvl1pPr marL="257168" indent="-257168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199" indent="-214308" algn="l" defTabSz="342892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28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20" indent="-171446" algn="l" defTabSz="342892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12" indent="-171446" algn="l" defTabSz="342892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03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Font typeface="Arial"/>
              <a:buNone/>
              <a:defRPr/>
            </a:pPr>
            <a:r>
              <a:rPr lang="ru-RU" sz="2000" b="1" i="1" dirty="0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«Программные сущности (классы, модули, функции и т. п.) должны быть открытыми для расширения, но закрытыми для модификации» </a:t>
            </a:r>
            <a:r>
              <a:rPr lang="ru-RU" sz="2000" b="1" dirty="0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(</a:t>
            </a:r>
            <a:r>
              <a:rPr lang="ru-RU" sz="2000" b="1" i="1" dirty="0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Мартин Р. </a:t>
            </a:r>
            <a:r>
              <a:rPr lang="ru-RU" sz="2000" b="1" dirty="0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Принципы, паттерны и практики </a:t>
            </a:r>
            <a:r>
              <a:rPr lang="ru-RU" sz="2000" b="1" dirty="0" err="1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гибкои</a:t>
            </a:r>
            <a:r>
              <a:rPr lang="ru-RU" sz="2000" b="1" dirty="0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̆ разработки. — 2006). </a:t>
            </a:r>
          </a:p>
          <a:p>
            <a:pPr marL="0" indent="0" fontAlgn="auto">
              <a:spcAft>
                <a:spcPts val="0"/>
              </a:spcAft>
              <a:buFont typeface="Wingdings 2" pitchFamily="18" charset="2"/>
              <a:buNone/>
              <a:defRPr/>
            </a:pPr>
            <a:endParaRPr lang="en-US" sz="2000" dirty="0" smtClean="0">
              <a:solidFill>
                <a:schemeClr val="accent2">
                  <a:lumMod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  <a:p>
            <a:pPr marL="0" indent="0" fontAlgn="auto">
              <a:spcAft>
                <a:spcPts val="0"/>
              </a:spcAft>
              <a:buFont typeface="Wingdings 2" pitchFamily="18" charset="2"/>
              <a:buNone/>
              <a:defRPr/>
            </a:pPr>
            <a:r>
              <a:rPr lang="ru-RU" sz="2000" b="1" dirty="0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Цель:</a:t>
            </a:r>
            <a:endParaRPr lang="en-US" sz="2000" b="1" dirty="0" smtClean="0">
              <a:solidFill>
                <a:schemeClr val="accent2">
                  <a:lumMod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  <a:p>
            <a:pPr marL="274320" fontAlgn="auto">
              <a:spcAft>
                <a:spcPts val="0"/>
              </a:spcAft>
              <a:defRPr/>
            </a:pPr>
            <a:r>
              <a:rPr lang="ru-RU" sz="2000" dirty="0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добиться гибкости системы</a:t>
            </a:r>
          </a:p>
          <a:p>
            <a:pPr marL="274320" fontAlgn="auto">
              <a:spcAft>
                <a:spcPts val="0"/>
              </a:spcAft>
              <a:defRPr/>
            </a:pPr>
            <a:r>
              <a:rPr lang="ru-RU" sz="2000" dirty="0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избежать сильных переработок дизайна системы при изменениях – он должен быть простым и устойчивым к изменениям («не если, а когда»)</a:t>
            </a:r>
            <a:endParaRPr lang="en-US" sz="2000" dirty="0" smtClean="0">
              <a:solidFill>
                <a:schemeClr val="accent2">
                  <a:lumMod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  <a:p>
            <a:pPr marL="0" fontAlgn="auto">
              <a:spcAft>
                <a:spcPts val="0"/>
              </a:spcAft>
              <a:defRPr/>
            </a:pPr>
            <a:endParaRPr lang="en-US" sz="2000" dirty="0" smtClean="0">
              <a:solidFill>
                <a:schemeClr val="accent2">
                  <a:lumMod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  <a:p>
            <a:pPr marL="0" fontAlgn="auto">
              <a:spcAft>
                <a:spcPts val="0"/>
              </a:spcAft>
              <a:buFont typeface="Wingdings 2" pitchFamily="18" charset="2"/>
              <a:buNone/>
              <a:defRPr/>
            </a:pPr>
            <a:endParaRPr lang="ru-RU" sz="2000" dirty="0" smtClean="0">
              <a:solidFill>
                <a:schemeClr val="accent2">
                  <a:lumMod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  <a:p>
            <a:pPr marL="0" indent="0" fontAlgn="auto">
              <a:spcAft>
                <a:spcPts val="0"/>
              </a:spcAft>
              <a:buFont typeface="Wingdings 2" pitchFamily="18" charset="2"/>
              <a:buNone/>
              <a:defRPr/>
            </a:pPr>
            <a:r>
              <a:rPr lang="ru-RU" sz="2000" b="1" dirty="0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Достигается за счет:</a:t>
            </a:r>
          </a:p>
          <a:p>
            <a:pPr marL="274320" fontAlgn="auto">
              <a:spcAft>
                <a:spcPts val="0"/>
              </a:spcAft>
              <a:defRPr/>
            </a:pPr>
            <a:r>
              <a:rPr lang="ru-RU" sz="2000" dirty="0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правильное наследование</a:t>
            </a:r>
            <a:endParaRPr lang="en-US" sz="2000" dirty="0" smtClean="0">
              <a:solidFill>
                <a:schemeClr val="accent2">
                  <a:lumMod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  <a:p>
            <a:pPr marL="274320" fontAlgn="auto">
              <a:spcAft>
                <a:spcPts val="0"/>
              </a:spcAft>
              <a:defRPr/>
            </a:pPr>
            <a:r>
              <a:rPr lang="ru-RU" sz="2000" dirty="0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инкапсуляция</a:t>
            </a:r>
          </a:p>
          <a:p>
            <a:pPr marL="0" fontAlgn="auto">
              <a:spcAft>
                <a:spcPts val="0"/>
              </a:spcAft>
              <a:buFont typeface="Wingdings 2" pitchFamily="18" charset="2"/>
              <a:buNone/>
              <a:defRPr/>
            </a:pPr>
            <a:endParaRPr lang="ru-RU" sz="2000" dirty="0" smtClean="0">
              <a:solidFill>
                <a:schemeClr val="accent2">
                  <a:lumMod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  <a:p>
            <a:pPr marL="0" fontAlgn="auto">
              <a:spcAft>
                <a:spcPts val="0"/>
              </a:spcAft>
              <a:buFont typeface="Wingdings 2" pitchFamily="18" charset="2"/>
              <a:buNone/>
              <a:defRPr/>
            </a:pPr>
            <a:endParaRPr lang="ru-RU" sz="2000" dirty="0" smtClean="0">
              <a:solidFill>
                <a:schemeClr val="accent2">
                  <a:lumMod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  <a:p>
            <a:pPr marL="0" fontAlgn="auto">
              <a:spcAft>
                <a:spcPts val="0"/>
              </a:spcAft>
              <a:buFont typeface="Wingdings 2" pitchFamily="18" charset="2"/>
              <a:buNone/>
              <a:defRPr/>
            </a:pPr>
            <a:endParaRPr lang="ru-RU" sz="2000" dirty="0" smtClean="0">
              <a:solidFill>
                <a:schemeClr val="accent2">
                  <a:lumMod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1709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OCP</a:t>
            </a:r>
            <a:r>
              <a:rPr lang="ru-RU" dirty="0"/>
              <a:t>:</a:t>
            </a:r>
            <a:r>
              <a:rPr lang="en-US" dirty="0"/>
              <a:t> Open-Closed Principle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381000" y="1219200"/>
            <a:ext cx="8382000" cy="4389439"/>
          </a:xfrm>
          <a:prstGeom prst="rect">
            <a:avLst/>
          </a:prstGeom>
        </p:spPr>
        <p:txBody>
          <a:bodyPr>
            <a:normAutofit/>
          </a:bodyPr>
          <a:lstStyle>
            <a:lvl1pPr marL="257168" indent="-257168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199" indent="-214308" algn="l" defTabSz="342892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28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20" indent="-171446" algn="l" defTabSz="342892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12" indent="-171446" algn="l" defTabSz="342892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03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fontAlgn="auto">
              <a:spcAft>
                <a:spcPts val="0"/>
              </a:spcAft>
            </a:pPr>
            <a:r>
              <a:rPr lang="ru-RU" sz="2000" b="1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Определение от Бертрана Мейера: </a:t>
            </a:r>
            <a:r>
              <a:rPr lang="ru-RU" sz="2000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модули должны иметь возможность быть как открытыми, так и закрытыми. При этом понятия открытости и закрытости определяются так. </a:t>
            </a:r>
          </a:p>
          <a:p>
            <a:pPr algn="just" fontAlgn="auto">
              <a:spcAft>
                <a:spcPts val="0"/>
              </a:spcAft>
            </a:pPr>
            <a:r>
              <a:rPr lang="ru-RU" sz="2000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Модуль называют открытым, если он еще доступен для расширения. Например, имеется возможность расширить множество операций в нем или добавить поля к его структурам данных. </a:t>
            </a:r>
          </a:p>
          <a:p>
            <a:pPr algn="just" fontAlgn="auto">
              <a:spcAft>
                <a:spcPts val="0"/>
              </a:spcAft>
            </a:pPr>
            <a:r>
              <a:rPr lang="ru-RU" sz="2000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Модуль называют закрытым, если он доступен для использования другими модулями. Это означает, что модуль (его интерфейс — с точки зрения сокрытия информации) уже имеет строго определенное окончательное описание. На уровне реализации закрытое состояние модуля означает, что можно компилировать модуль, сохранять в библиотеке и делать его доступным для использования другими модулями (его клиентами). </a:t>
            </a:r>
            <a:endParaRPr lang="ru-RU" sz="2000" dirty="0">
              <a:solidFill>
                <a:schemeClr val="accent2">
                  <a:lumMod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4580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OCP</a:t>
            </a:r>
            <a:r>
              <a:rPr lang="ru-RU" dirty="0"/>
              <a:t>:</a:t>
            </a:r>
            <a:r>
              <a:rPr lang="en-US" dirty="0"/>
              <a:t> Open-Closed Principle</a:t>
            </a:r>
          </a:p>
        </p:txBody>
      </p:sp>
      <p:pic>
        <p:nvPicPr>
          <p:cNvPr id="3" name="Content Placeholder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1676400"/>
            <a:ext cx="7089217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464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OCP</a:t>
            </a:r>
            <a:r>
              <a:rPr lang="ru-RU" dirty="0"/>
              <a:t>:</a:t>
            </a:r>
            <a:r>
              <a:rPr lang="en-US" dirty="0"/>
              <a:t> </a:t>
            </a:r>
            <a:r>
              <a:rPr lang="ru-RU" dirty="0"/>
              <a:t>неправильный вариант</a:t>
            </a:r>
            <a:endParaRPr lang="en-US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863960"/>
            <a:ext cx="3657600" cy="17465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228600" y="2895600"/>
            <a:ext cx="4495800" cy="30931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sz="13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public class </a:t>
            </a:r>
            <a:r>
              <a:rPr lang="en-US" sz="1300" dirty="0" err="1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SmtpMailer</a:t>
            </a:r>
            <a:endParaRPr lang="en-US" sz="1300" dirty="0">
              <a:solidFill>
                <a:schemeClr val="accent2">
                  <a:lumMod val="5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en-US" sz="13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ru-RU" sz="13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3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private </a:t>
            </a:r>
            <a:r>
              <a:rPr lang="en-US" sz="1300" dirty="0" err="1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readonly</a:t>
            </a:r>
            <a:r>
              <a:rPr lang="en-US" sz="13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1300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Logger</a:t>
            </a:r>
            <a:r>
              <a:rPr lang="en-US" sz="13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1300" dirty="0" err="1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logger</a:t>
            </a:r>
            <a:r>
              <a:rPr lang="en-US" sz="13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;</a:t>
            </a:r>
          </a:p>
          <a:p>
            <a:endParaRPr lang="en-US" sz="1300" dirty="0">
              <a:solidFill>
                <a:schemeClr val="accent2">
                  <a:lumMod val="5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ru-RU" sz="13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3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public </a:t>
            </a:r>
            <a:r>
              <a:rPr lang="en-US" sz="1300" dirty="0" err="1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SmtpMailer</a:t>
            </a:r>
            <a:r>
              <a:rPr lang="en-US" sz="13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()</a:t>
            </a:r>
          </a:p>
          <a:p>
            <a:r>
              <a:rPr lang="ru-RU" sz="13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3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ru-RU" sz="13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13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logger = new </a:t>
            </a:r>
            <a:r>
              <a:rPr lang="en-US" sz="1300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Logger</a:t>
            </a:r>
            <a:r>
              <a:rPr lang="en-US" sz="13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();</a:t>
            </a:r>
          </a:p>
          <a:p>
            <a:r>
              <a:rPr lang="ru-RU" sz="13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3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}</a:t>
            </a:r>
          </a:p>
          <a:p>
            <a:endParaRPr lang="en-US" sz="1300" dirty="0">
              <a:solidFill>
                <a:schemeClr val="accent2">
                  <a:lumMod val="5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ru-RU" sz="13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3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public void </a:t>
            </a:r>
            <a:r>
              <a:rPr lang="en-US" sz="1300" dirty="0" err="1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SendMessage</a:t>
            </a:r>
            <a:r>
              <a:rPr lang="en-US" sz="13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(string message)</a:t>
            </a:r>
          </a:p>
          <a:p>
            <a:r>
              <a:rPr lang="ru-RU" sz="13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3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en-US" sz="13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        // </a:t>
            </a:r>
            <a:r>
              <a:rPr lang="ru-RU" sz="13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отправить сообщение</a:t>
            </a:r>
            <a:endParaRPr lang="en-US" sz="1300" dirty="0">
              <a:solidFill>
                <a:schemeClr val="accent2">
                  <a:lumMod val="5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ru-RU" sz="13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        </a:t>
            </a:r>
            <a:r>
              <a:rPr lang="en-US" sz="1300" dirty="0" err="1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logger.Log</a:t>
            </a:r>
            <a:r>
              <a:rPr lang="en-US" sz="13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(message);</a:t>
            </a:r>
          </a:p>
          <a:p>
            <a:r>
              <a:rPr lang="en-US" sz="13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   }</a:t>
            </a:r>
          </a:p>
          <a:p>
            <a:r>
              <a:rPr lang="en-US" sz="13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5" name="Rectangle 7"/>
          <p:cNvSpPr>
            <a:spLocks noChangeArrowheads="1"/>
          </p:cNvSpPr>
          <p:nvPr/>
        </p:nvSpPr>
        <p:spPr bwMode="auto">
          <a:xfrm>
            <a:off x="4512365" y="869004"/>
            <a:ext cx="43434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ru-RU" sz="200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Изменение: нужно писать лог в базу данных</a:t>
            </a:r>
            <a:endParaRPr lang="en-US" sz="2000" dirty="0">
              <a:solidFill>
                <a:schemeClr val="accent2">
                  <a:lumMod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6" name="Rectangle 8"/>
          <p:cNvSpPr>
            <a:spLocks noChangeArrowheads="1"/>
          </p:cNvSpPr>
          <p:nvPr/>
        </p:nvSpPr>
        <p:spPr bwMode="auto">
          <a:xfrm>
            <a:off x="4512365" y="1576890"/>
            <a:ext cx="4572000" cy="48936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sz="13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public class </a:t>
            </a:r>
            <a:r>
              <a:rPr lang="en-US" sz="1300" dirty="0" err="1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DatabaseLogger</a:t>
            </a:r>
            <a:endParaRPr lang="en-US" sz="1300" dirty="0">
              <a:solidFill>
                <a:schemeClr val="accent2">
                  <a:lumMod val="5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en-US" sz="13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en-US" sz="13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   public void Log(string </a:t>
            </a:r>
            <a:r>
              <a:rPr lang="en-US" sz="1300" dirty="0" err="1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logText</a:t>
            </a:r>
            <a:r>
              <a:rPr lang="en-US" sz="13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)</a:t>
            </a:r>
          </a:p>
          <a:p>
            <a:r>
              <a:rPr lang="en-US" sz="13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   {</a:t>
            </a:r>
          </a:p>
          <a:p>
            <a:r>
              <a:rPr lang="en-US" sz="13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       // </a:t>
            </a:r>
            <a:r>
              <a:rPr lang="ru-RU" sz="13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сохранить лог в базе данных</a:t>
            </a:r>
          </a:p>
          <a:p>
            <a:r>
              <a:rPr lang="ru-RU" sz="13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   }</a:t>
            </a:r>
          </a:p>
          <a:p>
            <a:r>
              <a:rPr lang="ru-RU" sz="13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}</a:t>
            </a:r>
          </a:p>
          <a:p>
            <a:endParaRPr lang="ru-RU" sz="1300" dirty="0">
              <a:solidFill>
                <a:schemeClr val="accent2">
                  <a:lumMod val="5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en-US" sz="13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public class </a:t>
            </a:r>
            <a:r>
              <a:rPr lang="en-US" sz="1300" dirty="0" err="1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SmtpMailer</a:t>
            </a:r>
            <a:endParaRPr lang="en-US" sz="1300" dirty="0">
              <a:solidFill>
                <a:schemeClr val="accent2">
                  <a:lumMod val="5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en-US" sz="13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ru-RU" sz="13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3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private </a:t>
            </a:r>
            <a:r>
              <a:rPr lang="en-US" sz="1300" dirty="0" err="1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readonly</a:t>
            </a:r>
            <a:r>
              <a:rPr lang="en-US" sz="13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1300" dirty="0" err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DatabaseLogger</a:t>
            </a:r>
            <a:r>
              <a:rPr lang="en-US" sz="1300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13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logger;</a:t>
            </a:r>
          </a:p>
          <a:p>
            <a:endParaRPr lang="en-US" sz="1300" dirty="0">
              <a:solidFill>
                <a:schemeClr val="accent2">
                  <a:lumMod val="5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ru-RU" sz="13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3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public </a:t>
            </a:r>
            <a:r>
              <a:rPr lang="en-US" sz="1300" dirty="0" err="1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SmtpMailer</a:t>
            </a:r>
            <a:r>
              <a:rPr lang="en-US" sz="13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()</a:t>
            </a:r>
          </a:p>
          <a:p>
            <a:r>
              <a:rPr lang="ru-RU" sz="13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3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ru-RU" sz="13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13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logger = new </a:t>
            </a:r>
            <a:r>
              <a:rPr lang="en-US" sz="1300" dirty="0" err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DatabaseLogger</a:t>
            </a:r>
            <a:r>
              <a:rPr lang="en-US" sz="13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();</a:t>
            </a:r>
          </a:p>
          <a:p>
            <a:r>
              <a:rPr lang="ru-RU" sz="13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3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}</a:t>
            </a:r>
          </a:p>
          <a:p>
            <a:endParaRPr lang="en-US" sz="1300" dirty="0">
              <a:solidFill>
                <a:schemeClr val="accent2">
                  <a:lumMod val="5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ru-RU" sz="13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3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public void </a:t>
            </a:r>
            <a:r>
              <a:rPr lang="en-US" sz="1300" dirty="0" err="1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SendMessage</a:t>
            </a:r>
            <a:r>
              <a:rPr lang="en-US" sz="13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(string message)</a:t>
            </a:r>
          </a:p>
          <a:p>
            <a:r>
              <a:rPr lang="ru-RU" sz="13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3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en-US" sz="13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        // </a:t>
            </a:r>
            <a:r>
              <a:rPr lang="ru-RU" sz="13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отправить сообщение</a:t>
            </a:r>
            <a:endParaRPr lang="en-US" sz="1300" dirty="0">
              <a:solidFill>
                <a:schemeClr val="accent2">
                  <a:lumMod val="5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ru-RU" sz="13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        </a:t>
            </a:r>
            <a:r>
              <a:rPr lang="en-US" sz="1300" dirty="0" err="1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logger.Log</a:t>
            </a:r>
            <a:r>
              <a:rPr lang="en-US" sz="13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(message);</a:t>
            </a:r>
          </a:p>
          <a:p>
            <a:r>
              <a:rPr lang="en-US" sz="13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   }</a:t>
            </a:r>
          </a:p>
          <a:p>
            <a:r>
              <a:rPr lang="en-US" sz="13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}</a:t>
            </a:r>
          </a:p>
          <a:p>
            <a:endParaRPr lang="en-US" sz="1300" dirty="0">
              <a:solidFill>
                <a:schemeClr val="accent2">
                  <a:lumMod val="50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4667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OCP</a:t>
            </a:r>
            <a:r>
              <a:rPr lang="ru-RU" dirty="0"/>
              <a:t>:</a:t>
            </a:r>
            <a:r>
              <a:rPr lang="en-US" dirty="0"/>
              <a:t> </a:t>
            </a:r>
            <a:r>
              <a:rPr lang="ru-RU" dirty="0"/>
              <a:t>правильный вариант</a:t>
            </a:r>
            <a:endParaRPr lang="en-US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762000"/>
            <a:ext cx="5622925" cy="289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4038600" y="2743200"/>
            <a:ext cx="4953000" cy="3539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public class </a:t>
            </a:r>
            <a:r>
              <a:rPr lang="en-US" sz="1400" dirty="0" err="1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SmtpMailer</a:t>
            </a:r>
            <a:endParaRPr lang="en-US" sz="1400" dirty="0">
              <a:solidFill>
                <a:schemeClr val="accent2">
                  <a:lumMod val="5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en-US" sz="14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ru-RU" sz="14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4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private </a:t>
            </a:r>
            <a:r>
              <a:rPr lang="en-US" sz="1400" dirty="0" err="1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readonly</a:t>
            </a:r>
            <a:r>
              <a:rPr lang="en-US" sz="14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1400" dirty="0" err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ILogger</a:t>
            </a:r>
            <a:r>
              <a:rPr lang="en-US" sz="1400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14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logger;</a:t>
            </a:r>
          </a:p>
          <a:p>
            <a:endParaRPr lang="en-US" sz="1400" dirty="0">
              <a:solidFill>
                <a:schemeClr val="accent2">
                  <a:lumMod val="5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ru-RU" sz="14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4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public </a:t>
            </a:r>
            <a:r>
              <a:rPr lang="en-US" sz="1400" dirty="0" err="1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SmtpMailer</a:t>
            </a:r>
            <a:r>
              <a:rPr lang="en-US" sz="14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(</a:t>
            </a:r>
            <a:r>
              <a:rPr lang="en-US" sz="1400" dirty="0" err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ILogger</a:t>
            </a:r>
            <a:r>
              <a:rPr lang="en-US" sz="14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logger)</a:t>
            </a:r>
          </a:p>
          <a:p>
            <a:r>
              <a:rPr lang="ru-RU" sz="14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4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ru-RU" sz="14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1400" dirty="0" err="1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this.logger</a:t>
            </a:r>
            <a:r>
              <a:rPr lang="en-US" sz="14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= logger;</a:t>
            </a:r>
          </a:p>
          <a:p>
            <a:r>
              <a:rPr lang="ru-RU" sz="14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4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}</a:t>
            </a:r>
          </a:p>
          <a:p>
            <a:endParaRPr lang="en-US" sz="1400" dirty="0">
              <a:solidFill>
                <a:schemeClr val="accent2">
                  <a:lumMod val="5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ru-RU" sz="14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4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public void </a:t>
            </a:r>
            <a:r>
              <a:rPr lang="en-US" sz="1400" dirty="0" err="1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SendMessage</a:t>
            </a:r>
            <a:r>
              <a:rPr lang="en-US" sz="14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(string message)</a:t>
            </a:r>
          </a:p>
          <a:p>
            <a:r>
              <a:rPr lang="ru-RU" sz="14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4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en-US" sz="14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        // </a:t>
            </a:r>
            <a:r>
              <a:rPr lang="ru-RU" sz="14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отправить сообщение</a:t>
            </a:r>
            <a:endParaRPr lang="en-US" sz="1400" dirty="0">
              <a:solidFill>
                <a:schemeClr val="accent2">
                  <a:lumMod val="5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ru-RU" sz="14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        </a:t>
            </a:r>
            <a:r>
              <a:rPr lang="en-US" sz="1400" dirty="0" err="1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logger.Log</a:t>
            </a:r>
            <a:r>
              <a:rPr lang="en-US" sz="14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(message);</a:t>
            </a:r>
          </a:p>
          <a:p>
            <a:r>
              <a:rPr lang="en-US" sz="14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   }</a:t>
            </a:r>
          </a:p>
          <a:p>
            <a:r>
              <a:rPr lang="en-US" sz="14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}</a:t>
            </a:r>
          </a:p>
          <a:p>
            <a:endParaRPr lang="en-US" sz="1400" dirty="0">
              <a:solidFill>
                <a:schemeClr val="accent2">
                  <a:lumMod val="50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596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OCP</a:t>
            </a:r>
            <a:r>
              <a:rPr lang="ru-RU" dirty="0"/>
              <a:t>: типичные нарушения</a:t>
            </a:r>
            <a:endParaRPr lang="en-US" dirty="0"/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304800" y="1143000"/>
            <a:ext cx="86106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57168" indent="-257168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199" indent="-214308" algn="l" defTabSz="342892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28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20" indent="-171446" algn="l" defTabSz="342892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12" indent="-171446" algn="l" defTabSz="342892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03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2296" indent="0" fontAlgn="auto">
              <a:spcAft>
                <a:spcPts val="0"/>
              </a:spcAft>
              <a:buFont typeface="Arial"/>
              <a:buNone/>
            </a:pPr>
            <a:r>
              <a:rPr lang="ru-RU" sz="2000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Типичными примерами нарушения принципа «открыт/закрыт» являются следующие. </a:t>
            </a:r>
          </a:p>
          <a:p>
            <a:pPr fontAlgn="auto">
              <a:spcAft>
                <a:spcPts val="0"/>
              </a:spcAft>
            </a:pPr>
            <a:r>
              <a:rPr lang="ru-RU" sz="2000" b="1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Интерфейс класса является нестабильным. </a:t>
            </a:r>
            <a:r>
              <a:rPr lang="ru-RU" sz="2000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Постоянные изменения интерфейса класса, используемого во множестве мест, приводят к постоянным изменениям во многих частях системы. </a:t>
            </a:r>
          </a:p>
          <a:p>
            <a:pPr fontAlgn="auto">
              <a:spcAft>
                <a:spcPts val="0"/>
              </a:spcAft>
            </a:pPr>
            <a:r>
              <a:rPr lang="ru-RU" sz="2000" b="1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«Размазывание» информации об иерархии типов. </a:t>
            </a:r>
            <a:r>
              <a:rPr lang="ru-RU" sz="2000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В коде постоянно используются понижающие приведения типов (downcasting), что «размазывает» информацию об иерархии типов по коду приложения. Это затрудняет добавление новых типов и усложняет понимание текущего решения. </a:t>
            </a:r>
          </a:p>
          <a:p>
            <a:pPr fontAlgn="auto">
              <a:spcAft>
                <a:spcPts val="0"/>
              </a:spcAft>
            </a:pPr>
            <a:endParaRPr lang="en-US" sz="2000" dirty="0">
              <a:solidFill>
                <a:schemeClr val="accent2">
                  <a:lumMod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191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LSP</a:t>
            </a:r>
            <a:r>
              <a:rPr lang="ru-RU" dirty="0"/>
              <a:t>:</a:t>
            </a:r>
            <a:r>
              <a:rPr lang="en-US" dirty="0"/>
              <a:t> </a:t>
            </a:r>
            <a:r>
              <a:rPr lang="en-US" dirty="0" err="1"/>
              <a:t>Liskov</a:t>
            </a:r>
            <a:r>
              <a:rPr lang="en-US" dirty="0"/>
              <a:t> Substitution Principle</a:t>
            </a:r>
          </a:p>
        </p:txBody>
      </p:sp>
      <p:pic>
        <p:nvPicPr>
          <p:cNvPr id="3" name="Picture 2" descr="http://blackbeltreview.files.wordpress.com/2009/12/liskovsubtitutionprinciple_52bb516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175" y="685800"/>
            <a:ext cx="7105650" cy="5684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04014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LSP</a:t>
            </a:r>
            <a:r>
              <a:rPr lang="ru-RU" dirty="0"/>
              <a:t>:</a:t>
            </a:r>
            <a:r>
              <a:rPr lang="en-US" dirty="0"/>
              <a:t> </a:t>
            </a:r>
            <a:r>
              <a:rPr lang="en-US" dirty="0" err="1"/>
              <a:t>Liskov</a:t>
            </a:r>
            <a:r>
              <a:rPr lang="en-US" dirty="0"/>
              <a:t> Substitution Principle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228600" y="1066800"/>
            <a:ext cx="8458200" cy="4800600"/>
          </a:xfrm>
          <a:prstGeom prst="rect">
            <a:avLst/>
          </a:prstGeom>
        </p:spPr>
        <p:txBody>
          <a:bodyPr>
            <a:normAutofit/>
          </a:bodyPr>
          <a:lstStyle>
            <a:lvl1pPr marL="257168" indent="-257168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199" indent="-214308" algn="l" defTabSz="342892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28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20" indent="-171446" algn="l" defTabSz="342892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12" indent="-171446" algn="l" defTabSz="342892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03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fontAlgn="auto">
              <a:spcAft>
                <a:spcPts val="0"/>
              </a:spcAft>
            </a:pPr>
            <a:r>
              <a:rPr lang="ru-RU" sz="2000" dirty="0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«</a:t>
            </a:r>
            <a:r>
              <a:rPr lang="ru-RU" sz="2000" i="1" dirty="0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Должна быть возможность вместо базового типа подставить </a:t>
            </a:r>
            <a:r>
              <a:rPr lang="ru-RU" sz="2000" i="1" dirty="0" err="1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любои</a:t>
            </a:r>
            <a:r>
              <a:rPr lang="ru-RU" sz="2000" i="1" dirty="0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̆ его подтип» </a:t>
            </a:r>
            <a:r>
              <a:rPr lang="ru-RU" sz="2000" dirty="0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(</a:t>
            </a:r>
            <a:r>
              <a:rPr lang="ru-RU" sz="2000" i="1" dirty="0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Мартин Р. </a:t>
            </a:r>
            <a:r>
              <a:rPr lang="ru-RU" sz="2000" dirty="0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Принципы, паттерны и практики </a:t>
            </a:r>
            <a:r>
              <a:rPr lang="ru-RU" sz="2000" dirty="0" err="1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гибкои</a:t>
            </a:r>
            <a:r>
              <a:rPr lang="ru-RU" sz="2000" dirty="0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̆ разработки. — 2006). </a:t>
            </a:r>
          </a:p>
          <a:p>
            <a:pPr marL="0" indent="0" algn="just" fontAlgn="auto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endParaRPr lang="ru-RU" sz="2000" i="1" dirty="0" smtClean="0">
              <a:solidFill>
                <a:schemeClr val="accent2">
                  <a:lumMod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  <a:p>
            <a:pPr algn="just" fontAlgn="auto">
              <a:spcAft>
                <a:spcPts val="0"/>
              </a:spcAft>
            </a:pPr>
            <a:r>
              <a:rPr lang="ru-RU" sz="2000" i="1" dirty="0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«...Если для каждого объекта o1 типа </a:t>
            </a:r>
            <a:r>
              <a:rPr lang="ru-RU" sz="2000" i="1" dirty="0" err="1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S</a:t>
            </a:r>
            <a:r>
              <a:rPr lang="ru-RU" sz="2000" i="1" dirty="0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существует объект o2 типа </a:t>
            </a:r>
            <a:r>
              <a:rPr lang="ru-RU" sz="2000" i="1" dirty="0" err="1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T</a:t>
            </a:r>
            <a:r>
              <a:rPr lang="ru-RU" sz="2000" i="1" dirty="0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ru-RU" sz="2000" i="1" dirty="0" err="1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такои</a:t>
            </a:r>
            <a:r>
              <a:rPr lang="ru-RU" sz="2000" i="1" dirty="0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̆, что для всех программ </a:t>
            </a:r>
            <a:r>
              <a:rPr lang="ru-RU" sz="2000" i="1" dirty="0" err="1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P</a:t>
            </a:r>
            <a:r>
              <a:rPr lang="ru-RU" sz="2000" i="1" dirty="0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, определенных в терминах </a:t>
            </a:r>
            <a:r>
              <a:rPr lang="ru-RU" sz="2000" i="1" dirty="0" err="1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T</a:t>
            </a:r>
            <a:r>
              <a:rPr lang="ru-RU" sz="2000" i="1" dirty="0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, поведение </a:t>
            </a:r>
            <a:r>
              <a:rPr lang="ru-RU" sz="2000" i="1" dirty="0" err="1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P</a:t>
            </a:r>
            <a:r>
              <a:rPr lang="ru-RU" sz="2000" i="1" dirty="0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не изменяется при замене o2 на o1, то </a:t>
            </a:r>
            <a:r>
              <a:rPr lang="ru-RU" sz="2000" i="1" dirty="0" err="1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S</a:t>
            </a:r>
            <a:r>
              <a:rPr lang="ru-RU" sz="2000" i="1" dirty="0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является подтипом (</a:t>
            </a:r>
            <a:r>
              <a:rPr lang="ru-RU" sz="2000" i="1" dirty="0" err="1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subtype</a:t>
            </a:r>
            <a:r>
              <a:rPr lang="ru-RU" sz="2000" i="1" dirty="0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) для </a:t>
            </a:r>
            <a:r>
              <a:rPr lang="ru-RU" sz="2000" i="1" dirty="0" err="1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T</a:t>
            </a:r>
            <a:r>
              <a:rPr lang="ru-RU" sz="2000" i="1" dirty="0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» </a:t>
            </a:r>
            <a:r>
              <a:rPr lang="ru-RU" sz="2000" dirty="0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(</a:t>
            </a:r>
            <a:r>
              <a:rPr lang="ru-RU" sz="2000" i="1" dirty="0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Лисков Б. </a:t>
            </a:r>
            <a:r>
              <a:rPr lang="ru-RU" sz="2000" dirty="0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Абстракция данных и иерархия. — 1988). </a:t>
            </a:r>
          </a:p>
          <a:p>
            <a:pPr algn="just" fontAlgn="auto">
              <a:spcAft>
                <a:spcPts val="0"/>
              </a:spcAft>
            </a:pPr>
            <a:endParaRPr lang="ru-RU" sz="2000" dirty="0" smtClean="0">
              <a:solidFill>
                <a:schemeClr val="accent2">
                  <a:lumMod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  <a:p>
            <a:pPr algn="just" fontAlgn="auto">
              <a:spcAft>
                <a:spcPts val="0"/>
              </a:spcAft>
            </a:pPr>
            <a:r>
              <a:rPr lang="ru-RU" sz="2000" i="1" dirty="0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«... Должна существовать возможность использовать объекты производного класса вместо объектов базового класса. Это значит, что объекты производного класса должны вести себя согласованно, согласно контракту базового класса » </a:t>
            </a:r>
            <a:r>
              <a:rPr lang="ru-RU" sz="2000" dirty="0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(Уорд </a:t>
            </a:r>
            <a:r>
              <a:rPr lang="ru-RU" sz="2000" dirty="0" err="1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Каннингем</a:t>
            </a:r>
            <a:r>
              <a:rPr lang="ru-RU" sz="2000" dirty="0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). </a:t>
            </a:r>
            <a:endParaRPr lang="ru-RU" sz="2000" dirty="0">
              <a:solidFill>
                <a:schemeClr val="accent2">
                  <a:lumMod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0151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LSP</a:t>
            </a:r>
            <a:r>
              <a:rPr lang="ru-RU" dirty="0"/>
              <a:t>:</a:t>
            </a:r>
            <a:r>
              <a:rPr lang="en-US" dirty="0"/>
              <a:t> </a:t>
            </a:r>
            <a:r>
              <a:rPr lang="en-US" dirty="0" err="1"/>
              <a:t>Liskov</a:t>
            </a:r>
            <a:r>
              <a:rPr lang="en-US" dirty="0"/>
              <a:t> Substitution Principle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381000" y="1066800"/>
            <a:ext cx="8382000" cy="4724400"/>
          </a:xfrm>
          <a:prstGeom prst="rect">
            <a:avLst/>
          </a:prstGeom>
        </p:spPr>
        <p:txBody>
          <a:bodyPr>
            <a:normAutofit/>
          </a:bodyPr>
          <a:lstStyle>
            <a:lvl1pPr marL="257168" indent="-257168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199" indent="-214308" algn="l" defTabSz="342892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28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20" indent="-171446" algn="l" defTabSz="342892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12" indent="-171446" algn="l" defTabSz="342892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03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Clr>
                <a:schemeClr val="accent3"/>
              </a:buClr>
              <a:buFont typeface="Wingdings 2"/>
              <a:buNone/>
              <a:defRPr/>
            </a:pPr>
            <a:r>
              <a:rPr lang="ru-RU" sz="2000" b="1" i="1" dirty="0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1. Подтипы должны быть заменяемыми их исходными типами.</a:t>
            </a:r>
          </a:p>
          <a:p>
            <a:pPr marL="0" indent="0" fontAlgn="auto">
              <a:spcAft>
                <a:spcPts val="0"/>
              </a:spcAft>
              <a:buClr>
                <a:schemeClr val="accent3"/>
              </a:buClr>
              <a:buFont typeface="Wingdings 2"/>
              <a:buNone/>
              <a:defRPr/>
            </a:pPr>
            <a:r>
              <a:rPr lang="ru-RU" sz="2000" b="1" i="1" dirty="0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2. Наследники должны соблюдать контракт предка</a:t>
            </a:r>
          </a:p>
          <a:p>
            <a:pPr marL="0" indent="0" fontAlgn="auto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endParaRPr lang="ru-RU" sz="2000" i="1" dirty="0" smtClean="0">
              <a:solidFill>
                <a:schemeClr val="accent2">
                  <a:lumMod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  <a:p>
            <a:pPr marL="0" indent="0" fontAlgn="auto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endParaRPr lang="ru-RU" sz="2000" i="1" dirty="0" smtClean="0">
              <a:solidFill>
                <a:schemeClr val="accent2">
                  <a:lumMod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  <a:p>
            <a:pPr marL="0" indent="0" fontAlgn="auto">
              <a:spcAft>
                <a:spcPts val="0"/>
              </a:spcAft>
              <a:buClr>
                <a:schemeClr val="accent3"/>
              </a:buClr>
              <a:buFont typeface="Wingdings 2"/>
              <a:buNone/>
              <a:defRPr/>
            </a:pPr>
            <a:r>
              <a:rPr lang="ru-RU" sz="2000" b="1" dirty="0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Цель:</a:t>
            </a:r>
          </a:p>
          <a:p>
            <a:pPr marL="274320" indent="-274320" fontAlgn="auto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ru-RU" sz="2000" dirty="0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избежать побочных эффектов и ошибок в существующем коде, работающем с базовыми классами, при добавлении наследников</a:t>
            </a:r>
          </a:p>
          <a:p>
            <a:pPr marL="274320" indent="-274320" fontAlgn="auto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ru-RU" sz="2000" dirty="0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строить правильные иерархии наследования</a:t>
            </a:r>
          </a:p>
          <a:p>
            <a:pPr marL="274320" indent="-274320" fontAlgn="auto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endParaRPr lang="ru-RU" sz="2000" dirty="0" smtClean="0">
              <a:solidFill>
                <a:schemeClr val="accent2">
                  <a:lumMod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  <a:p>
            <a:pPr marL="0" indent="0" fontAlgn="auto">
              <a:spcAft>
                <a:spcPts val="0"/>
              </a:spcAft>
              <a:buClr>
                <a:schemeClr val="accent3"/>
              </a:buClr>
              <a:buFont typeface="Wingdings 2"/>
              <a:buNone/>
              <a:defRPr/>
            </a:pPr>
            <a:r>
              <a:rPr lang="ru-RU" sz="2000" b="1" dirty="0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Достигается за счет:</a:t>
            </a:r>
          </a:p>
          <a:p>
            <a:pPr marL="274320" indent="-274320" fontAlgn="auto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ru-RU" sz="2000" dirty="0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правильное наследование классов</a:t>
            </a:r>
            <a:endParaRPr lang="en-US" sz="2000" dirty="0" smtClean="0">
              <a:solidFill>
                <a:schemeClr val="accent2">
                  <a:lumMod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  <a:p>
            <a:pPr marL="274320" indent="-274320" fontAlgn="auto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endParaRPr lang="en-US" sz="2000" dirty="0">
              <a:solidFill>
                <a:schemeClr val="accent2">
                  <a:lumMod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8027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Процесс разработки</a:t>
            </a:r>
            <a:endParaRPr lang="en-US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2171700" y="1310243"/>
            <a:ext cx="3733800" cy="628651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231775" indent="0" algn="l" defTabSz="339725" rtl="0" eaLnBrk="1" latinLnBrk="0" hangingPunct="1">
              <a:spcBef>
                <a:spcPct val="0"/>
              </a:spcBef>
              <a:buNone/>
              <a:tabLst/>
              <a:defRPr sz="2000" b="1" kern="1200">
                <a:solidFill>
                  <a:schemeClr val="accent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dirty="0" smtClean="0">
                <a:latin typeface="Calibri" charset="0"/>
                <a:ea typeface="Calibri" charset="0"/>
                <a:cs typeface="Calibri" charset="0"/>
              </a:rPr>
              <a:t>Момент истины</a:t>
            </a:r>
            <a:endParaRPr lang="en-US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304800" y="2743200"/>
            <a:ext cx="3733800" cy="1295400"/>
          </a:xfrm>
          <a:prstGeom prst="rect">
            <a:avLst/>
          </a:prstGeom>
        </p:spPr>
        <p:txBody>
          <a:bodyPr/>
          <a:lstStyle>
            <a:lvl1pPr marL="257168" indent="-257168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199" indent="-214308" algn="l" defTabSz="342892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28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20" indent="-171446" algn="l" defTabSz="342892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12" indent="-171446" algn="l" defTabSz="342892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03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defRPr/>
            </a:pPr>
            <a:r>
              <a:rPr lang="ru-RU" sz="1800" dirty="0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расширение приложения</a:t>
            </a:r>
          </a:p>
          <a:p>
            <a:pPr fontAlgn="auto">
              <a:spcAft>
                <a:spcPts val="0"/>
              </a:spcAft>
              <a:defRPr/>
            </a:pPr>
            <a:r>
              <a:rPr lang="ru-RU" sz="1800" dirty="0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исправление ошибок</a:t>
            </a:r>
          </a:p>
          <a:p>
            <a:pPr fontAlgn="auto">
              <a:spcAft>
                <a:spcPts val="0"/>
              </a:spcAft>
              <a:defRPr/>
            </a:pPr>
            <a:r>
              <a:rPr lang="ru-RU" sz="1800" dirty="0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написание тестов</a:t>
            </a:r>
            <a:endParaRPr lang="ru-RU" sz="1800" dirty="0" smtClean="0">
              <a:solidFill>
                <a:schemeClr val="accent2">
                  <a:lumMod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5" name="Picture 4" descr="http://lopuhifilm.ru/u/people/bio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936388"/>
            <a:ext cx="1981200" cy="1376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ight Arrow 5"/>
          <p:cNvSpPr/>
          <p:nvPr/>
        </p:nvSpPr>
        <p:spPr>
          <a:xfrm>
            <a:off x="4114800" y="3048000"/>
            <a:ext cx="762000" cy="609600"/>
          </a:xfrm>
          <a:prstGeom prst="rightArrow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accent2">
                  <a:lumMod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5334000" y="2743200"/>
            <a:ext cx="3276600" cy="11430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74320" indent="-274320" fontAlgn="auto"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Pct val="95000"/>
              <a:buFont typeface="Wingdings 2"/>
              <a:buChar char=""/>
              <a:defRPr/>
            </a:pPr>
            <a:r>
              <a:rPr lang="ru-RU" dirty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больше времени</a:t>
            </a:r>
          </a:p>
          <a:p>
            <a:pPr marL="274320" indent="-274320" fontAlgn="auto"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Pct val="95000"/>
              <a:buFont typeface="Wingdings 2"/>
              <a:buChar char=""/>
              <a:defRPr/>
            </a:pPr>
            <a:r>
              <a:rPr lang="ru-RU" dirty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больше ошибок</a:t>
            </a:r>
          </a:p>
          <a:p>
            <a:pPr marL="274320" indent="-274320" fontAlgn="auto"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Pct val="95000"/>
              <a:buFont typeface="Wingdings 2"/>
              <a:buChar char=""/>
              <a:defRPr/>
            </a:pPr>
            <a:r>
              <a:rPr lang="ru-RU" dirty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иногда очень сложно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304800" y="5029200"/>
            <a:ext cx="3657600" cy="9906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74320" indent="-274320" fontAlgn="auto"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Pct val="95000"/>
              <a:buFont typeface="Wingdings 2"/>
              <a:buChar char=""/>
              <a:defRPr/>
            </a:pPr>
            <a:r>
              <a:rPr lang="ru-RU" dirty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плохое внутреннее качество</a:t>
            </a:r>
          </a:p>
        </p:txBody>
      </p:sp>
      <p:sp>
        <p:nvSpPr>
          <p:cNvPr id="9" name="Right Arrow 8"/>
          <p:cNvSpPr/>
          <p:nvPr/>
        </p:nvSpPr>
        <p:spPr>
          <a:xfrm>
            <a:off x="4114800" y="4953000"/>
            <a:ext cx="762000" cy="609600"/>
          </a:xfrm>
          <a:prstGeom prst="rightArrow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accent2">
                  <a:lumMod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5334000" y="5029200"/>
            <a:ext cx="3276600" cy="9906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74320" indent="-274320" fontAlgn="auto"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Pct val="95000"/>
              <a:buFont typeface="Wingdings 2"/>
              <a:buChar char=""/>
              <a:defRPr/>
            </a:pPr>
            <a:r>
              <a:rPr lang="ru-RU" dirty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плохое внешнее качество</a:t>
            </a:r>
          </a:p>
        </p:txBody>
      </p:sp>
    </p:spTree>
    <p:extLst>
      <p:ext uri="{BB962C8B-B14F-4D97-AF65-F5344CB8AC3E}">
        <p14:creationId xmlns:p14="http://schemas.microsoft.com/office/powerpoint/2010/main" val="1334827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LSP</a:t>
            </a:r>
            <a:r>
              <a:rPr lang="ru-RU" dirty="0"/>
              <a:t>:</a:t>
            </a:r>
            <a:r>
              <a:rPr lang="en-US" dirty="0"/>
              <a:t> </a:t>
            </a:r>
            <a:r>
              <a:rPr lang="en-US" dirty="0" err="1"/>
              <a:t>Liskov</a:t>
            </a:r>
            <a:r>
              <a:rPr lang="en-US" dirty="0"/>
              <a:t> Substitution Principle</a:t>
            </a:r>
          </a:p>
        </p:txBody>
      </p:sp>
      <p:pic>
        <p:nvPicPr>
          <p:cNvPr id="3" name="Content Placeholder 4"/>
          <p:cNvPicPr>
            <a:picLocks noChangeAspect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257800" y="990600"/>
            <a:ext cx="3496392" cy="3740764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77687" y="1187248"/>
            <a:ext cx="4572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2000" b="1" dirty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Контракт прямоугольника </a:t>
            </a:r>
            <a:r>
              <a:rPr lang="ru-RU" sz="2000" dirty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(инвариант): ширина и высота положительны</a:t>
            </a:r>
            <a:r>
              <a:rPr lang="ru-RU" sz="2000" dirty="0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.</a:t>
            </a:r>
            <a:endParaRPr lang="ru-RU" sz="2000" dirty="0">
              <a:solidFill>
                <a:schemeClr val="accent2">
                  <a:lumMod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77687" y="3117795"/>
            <a:ext cx="4572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2000" b="1" dirty="0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Контракт </a:t>
            </a:r>
            <a:r>
              <a:rPr lang="ru-RU" sz="2000" b="1" dirty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квадрата </a:t>
            </a:r>
            <a:r>
              <a:rPr lang="ru-RU" sz="2000" dirty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(инвариант): ширина и высота положительны, ширина и высота равны. </a:t>
            </a:r>
          </a:p>
        </p:txBody>
      </p:sp>
      <p:sp>
        <p:nvSpPr>
          <p:cNvPr id="6" name="Rectangle 5"/>
          <p:cNvSpPr/>
          <p:nvPr/>
        </p:nvSpPr>
        <p:spPr>
          <a:xfrm>
            <a:off x="228600" y="5048342"/>
            <a:ext cx="86868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b="1" dirty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Инвариант класса </a:t>
            </a:r>
            <a:r>
              <a:rPr lang="ru-RU" sz="2000" dirty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— это утверждение, которое (должно быть) истинно применительно к любому объекту данного класса в любой момент времени (за исключением переходных процессов в методах объекта).</a:t>
            </a:r>
            <a:endParaRPr lang="en-US" sz="2000" dirty="0">
              <a:solidFill>
                <a:schemeClr val="accent2">
                  <a:lumMod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5921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LSP</a:t>
            </a:r>
            <a:r>
              <a:rPr lang="ru-RU" dirty="0"/>
              <a:t>:</a:t>
            </a:r>
            <a:r>
              <a:rPr lang="en-US" dirty="0"/>
              <a:t> </a:t>
            </a:r>
            <a:r>
              <a:rPr lang="ru-RU" dirty="0"/>
              <a:t>неправильный вариант</a:t>
            </a:r>
            <a:endParaRPr lang="en-US" dirty="0"/>
          </a:p>
        </p:txBody>
      </p:sp>
      <p:sp>
        <p:nvSpPr>
          <p:cNvPr id="3" name="Rectangle 6"/>
          <p:cNvSpPr>
            <a:spLocks noChangeArrowheads="1"/>
          </p:cNvSpPr>
          <p:nvPr/>
        </p:nvSpPr>
        <p:spPr bwMode="auto">
          <a:xfrm>
            <a:off x="304800" y="685800"/>
            <a:ext cx="7239000" cy="56938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sz="13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class Rectangle </a:t>
            </a:r>
            <a:endParaRPr lang="ru-RU" sz="1300" dirty="0" smtClean="0">
              <a:solidFill>
                <a:schemeClr val="accent2">
                  <a:lumMod val="5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en-US" sz="1300" dirty="0" smtClean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{</a:t>
            </a:r>
            <a:endParaRPr lang="en-US" sz="1300" dirty="0">
              <a:solidFill>
                <a:schemeClr val="accent2">
                  <a:lumMod val="5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en-US" sz="13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   public virtual </a:t>
            </a:r>
            <a:r>
              <a:rPr lang="en-US" sz="1300" dirty="0" err="1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int</a:t>
            </a:r>
            <a:r>
              <a:rPr lang="en-US" sz="13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Width { get; set; }</a:t>
            </a:r>
          </a:p>
          <a:p>
            <a:r>
              <a:rPr lang="en-US" sz="13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   public virtual </a:t>
            </a:r>
            <a:r>
              <a:rPr lang="en-US" sz="1300" dirty="0" err="1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int</a:t>
            </a:r>
            <a:r>
              <a:rPr lang="en-US" sz="13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Height { get; set; }</a:t>
            </a:r>
          </a:p>
          <a:p>
            <a:r>
              <a:rPr lang="en-US" sz="13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   public </a:t>
            </a:r>
            <a:r>
              <a:rPr lang="en-US" sz="1300" dirty="0" err="1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int</a:t>
            </a:r>
            <a:r>
              <a:rPr lang="en-US" sz="13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1300" dirty="0" err="1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CalculateArea</a:t>
            </a:r>
            <a:r>
              <a:rPr lang="en-US" sz="13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() </a:t>
            </a:r>
            <a:r>
              <a:rPr lang="en-US" sz="1300" dirty="0" smtClean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{</a:t>
            </a:r>
            <a:r>
              <a:rPr lang="ru-RU" sz="1300" dirty="0" smtClean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1300" dirty="0" smtClean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return </a:t>
            </a:r>
            <a:r>
              <a:rPr lang="en-US" sz="13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Width * Height</a:t>
            </a:r>
            <a:r>
              <a:rPr lang="en-US" sz="1300" dirty="0" smtClean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;</a:t>
            </a:r>
            <a:r>
              <a:rPr lang="ru-RU" sz="1300" dirty="0" smtClean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1300" dirty="0" smtClean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}</a:t>
            </a:r>
            <a:endParaRPr lang="en-US" sz="1300" dirty="0">
              <a:solidFill>
                <a:schemeClr val="accent2">
                  <a:lumMod val="5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en-US" sz="1300" dirty="0" smtClean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}</a:t>
            </a:r>
            <a:endParaRPr lang="ru-RU" sz="1300" dirty="0" smtClean="0">
              <a:solidFill>
                <a:schemeClr val="accent2">
                  <a:lumMod val="5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en-US" sz="1300" dirty="0" smtClean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class </a:t>
            </a:r>
            <a:r>
              <a:rPr lang="en-US" sz="13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Square : Rectangle </a:t>
            </a:r>
            <a:endParaRPr lang="ru-RU" sz="1300" dirty="0" smtClean="0">
              <a:solidFill>
                <a:schemeClr val="accent2">
                  <a:lumMod val="5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en-US" sz="1300" dirty="0" smtClean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{</a:t>
            </a:r>
            <a:endParaRPr lang="en-US" sz="1300" dirty="0">
              <a:solidFill>
                <a:schemeClr val="accent2">
                  <a:lumMod val="5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en-US" sz="13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   public override </a:t>
            </a:r>
            <a:r>
              <a:rPr lang="en-US" sz="1300" dirty="0" err="1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int</a:t>
            </a:r>
            <a:r>
              <a:rPr lang="en-US" sz="13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Height </a:t>
            </a:r>
            <a:endParaRPr lang="ru-RU" sz="1300" dirty="0" smtClean="0">
              <a:solidFill>
                <a:schemeClr val="accent2">
                  <a:lumMod val="5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ru-RU" sz="1300" dirty="0" smtClean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300" dirty="0" smtClean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{</a:t>
            </a:r>
            <a:endParaRPr lang="en-US" sz="1300" dirty="0">
              <a:solidFill>
                <a:schemeClr val="accent2">
                  <a:lumMod val="5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en-US" sz="13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       get { return </a:t>
            </a:r>
            <a:r>
              <a:rPr lang="en-US" sz="1300" dirty="0" err="1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base.Height</a:t>
            </a:r>
            <a:r>
              <a:rPr lang="en-US" sz="13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; }</a:t>
            </a:r>
          </a:p>
          <a:p>
            <a:r>
              <a:rPr lang="en-US" sz="13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       set { </a:t>
            </a:r>
            <a:r>
              <a:rPr lang="en-US" sz="1300" dirty="0" err="1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base.Height</a:t>
            </a:r>
            <a:r>
              <a:rPr lang="en-US" sz="13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= value; </a:t>
            </a:r>
            <a:r>
              <a:rPr lang="en-US" sz="1300" dirty="0" err="1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base.Width</a:t>
            </a:r>
            <a:r>
              <a:rPr lang="en-US" sz="13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= value; }</a:t>
            </a:r>
          </a:p>
          <a:p>
            <a:r>
              <a:rPr lang="en-US" sz="13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   }</a:t>
            </a:r>
          </a:p>
          <a:p>
            <a:r>
              <a:rPr lang="en-US" sz="13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   public override </a:t>
            </a:r>
            <a:r>
              <a:rPr lang="en-US" sz="1300" dirty="0" err="1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int</a:t>
            </a:r>
            <a:r>
              <a:rPr lang="en-US" sz="13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Width </a:t>
            </a:r>
            <a:endParaRPr lang="ru-RU" sz="1300" dirty="0" smtClean="0">
              <a:solidFill>
                <a:schemeClr val="accent2">
                  <a:lumMod val="5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ru-RU" sz="13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ru-RU" sz="1300" dirty="0" smtClean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  </a:t>
            </a:r>
            <a:r>
              <a:rPr lang="en-US" sz="1300" dirty="0" smtClean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{</a:t>
            </a:r>
            <a:endParaRPr lang="en-US" sz="1300" dirty="0">
              <a:solidFill>
                <a:schemeClr val="accent2">
                  <a:lumMod val="5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en-US" sz="13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       get { return </a:t>
            </a:r>
            <a:r>
              <a:rPr lang="en-US" sz="1300" dirty="0" err="1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base.Width</a:t>
            </a:r>
            <a:r>
              <a:rPr lang="en-US" sz="13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; }</a:t>
            </a:r>
          </a:p>
          <a:p>
            <a:r>
              <a:rPr lang="en-US" sz="13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       set { </a:t>
            </a:r>
            <a:r>
              <a:rPr lang="en-US" sz="1300" dirty="0" err="1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base.Width</a:t>
            </a:r>
            <a:r>
              <a:rPr lang="en-US" sz="13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= value; </a:t>
            </a:r>
            <a:r>
              <a:rPr lang="en-US" sz="1300" dirty="0" err="1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base.Height</a:t>
            </a:r>
            <a:r>
              <a:rPr lang="en-US" sz="13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= value; }</a:t>
            </a:r>
          </a:p>
          <a:p>
            <a:r>
              <a:rPr lang="en-US" sz="13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   }</a:t>
            </a:r>
          </a:p>
          <a:p>
            <a:r>
              <a:rPr lang="en-US" sz="13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}</a:t>
            </a:r>
          </a:p>
          <a:p>
            <a:r>
              <a:rPr lang="en-US" sz="1300" dirty="0" smtClean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class </a:t>
            </a:r>
            <a:r>
              <a:rPr lang="en-US" sz="13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Program </a:t>
            </a:r>
            <a:endParaRPr lang="ru-RU" sz="1300" dirty="0" smtClean="0">
              <a:solidFill>
                <a:schemeClr val="accent2">
                  <a:lumMod val="5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en-US" sz="1300" dirty="0" smtClean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{</a:t>
            </a:r>
            <a:endParaRPr lang="en-US" sz="1300" dirty="0">
              <a:solidFill>
                <a:schemeClr val="accent2">
                  <a:lumMod val="5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en-US" sz="13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   static void Main() </a:t>
            </a:r>
            <a:endParaRPr lang="ru-RU" sz="1300" dirty="0" smtClean="0">
              <a:solidFill>
                <a:schemeClr val="accent2">
                  <a:lumMod val="5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ru-RU" sz="13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ru-RU" sz="1300" dirty="0" smtClean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  </a:t>
            </a:r>
            <a:r>
              <a:rPr lang="en-US" sz="1300" dirty="0" smtClean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{</a:t>
            </a:r>
            <a:endParaRPr lang="en-US" sz="1300" dirty="0">
              <a:solidFill>
                <a:schemeClr val="accent2">
                  <a:lumMod val="5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en-US" sz="13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       Rectangle r = new Square();</a:t>
            </a:r>
          </a:p>
          <a:p>
            <a:r>
              <a:rPr lang="en-US" sz="13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1300" dirty="0" err="1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r.Width</a:t>
            </a:r>
            <a:r>
              <a:rPr lang="en-US" sz="13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= </a:t>
            </a:r>
            <a:r>
              <a:rPr lang="en-US" sz="1300" dirty="0" smtClean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3;r.Height </a:t>
            </a:r>
            <a:r>
              <a:rPr lang="en-US" sz="13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= 2;</a:t>
            </a:r>
          </a:p>
          <a:p>
            <a:r>
              <a:rPr lang="en-US" sz="13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1300" b="1" dirty="0" err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Assert.AreEqual</a:t>
            </a:r>
            <a:r>
              <a:rPr lang="en-US" sz="1300" b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(6, </a:t>
            </a:r>
            <a:r>
              <a:rPr lang="en-US" sz="1300" b="1" dirty="0" err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r.CalculateArea</a:t>
            </a:r>
            <a:r>
              <a:rPr lang="en-US" sz="1300" b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());</a:t>
            </a:r>
          </a:p>
          <a:p>
            <a:r>
              <a:rPr lang="en-US" sz="13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300" dirty="0" smtClean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}}</a:t>
            </a:r>
            <a:endParaRPr lang="en-US" sz="1300" dirty="0">
              <a:solidFill>
                <a:schemeClr val="accent2">
                  <a:lumMod val="50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759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LSP</a:t>
            </a:r>
            <a:r>
              <a:rPr lang="ru-RU" dirty="0"/>
              <a:t>:</a:t>
            </a:r>
            <a:r>
              <a:rPr lang="en-US" dirty="0"/>
              <a:t> </a:t>
            </a:r>
            <a:r>
              <a:rPr lang="ru-RU" dirty="0"/>
              <a:t>правильный вариант</a:t>
            </a:r>
            <a:endParaRPr lang="en-US" dirty="0"/>
          </a:p>
        </p:txBody>
      </p:sp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304800" y="838200"/>
            <a:ext cx="7239000" cy="5262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sz="14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class Rectangle : </a:t>
            </a:r>
            <a:r>
              <a:rPr lang="en-US" sz="1400" dirty="0" err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IFigure</a:t>
            </a:r>
            <a:r>
              <a:rPr lang="en-US" sz="1400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 </a:t>
            </a:r>
            <a:endParaRPr lang="ru-RU" sz="1400" dirty="0" smtClean="0">
              <a:solidFill>
                <a:srgbClr val="FF0000"/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en-US" sz="1400" dirty="0" smtClean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{</a:t>
            </a:r>
            <a:endParaRPr lang="en-US" sz="1400" dirty="0">
              <a:solidFill>
                <a:schemeClr val="accent2">
                  <a:lumMod val="5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en-US" sz="14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   public </a:t>
            </a:r>
            <a:r>
              <a:rPr lang="en-US" sz="1400" dirty="0" err="1" smtClean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int</a:t>
            </a:r>
            <a:r>
              <a:rPr lang="en-US" sz="1400" dirty="0" smtClean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14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Width { get; set; }</a:t>
            </a:r>
          </a:p>
          <a:p>
            <a:r>
              <a:rPr lang="en-US" sz="14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   public </a:t>
            </a:r>
            <a:r>
              <a:rPr lang="en-US" sz="1400" dirty="0" err="1" smtClean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int</a:t>
            </a:r>
            <a:r>
              <a:rPr lang="en-US" sz="1400" dirty="0" smtClean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14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Height { get; set; }</a:t>
            </a:r>
          </a:p>
          <a:p>
            <a:r>
              <a:rPr lang="en-US" sz="14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   public </a:t>
            </a:r>
            <a:r>
              <a:rPr lang="en-US" sz="1400" dirty="0" err="1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int</a:t>
            </a:r>
            <a:r>
              <a:rPr lang="en-US" sz="14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1400" dirty="0" err="1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CalculateArea</a:t>
            </a:r>
            <a:r>
              <a:rPr lang="en-US" sz="14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() {</a:t>
            </a:r>
          </a:p>
          <a:p>
            <a:r>
              <a:rPr lang="en-US" sz="14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       return Width * Height;</a:t>
            </a:r>
          </a:p>
          <a:p>
            <a:r>
              <a:rPr lang="en-US" sz="14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   }</a:t>
            </a:r>
          </a:p>
          <a:p>
            <a:r>
              <a:rPr lang="en-US" sz="14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}</a:t>
            </a:r>
          </a:p>
          <a:p>
            <a:r>
              <a:rPr lang="en-US" sz="1400" dirty="0" smtClean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class </a:t>
            </a:r>
            <a:r>
              <a:rPr lang="en-US" sz="14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Square : </a:t>
            </a:r>
            <a:r>
              <a:rPr lang="en-US" sz="1400" dirty="0" err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IFigure</a:t>
            </a:r>
            <a:r>
              <a:rPr lang="en-US" sz="1400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 </a:t>
            </a:r>
            <a:endParaRPr lang="ru-RU" sz="1400" dirty="0" smtClean="0">
              <a:solidFill>
                <a:srgbClr val="FF0000"/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en-US" sz="1400" dirty="0" smtClean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{</a:t>
            </a:r>
            <a:endParaRPr lang="en-US" sz="1400" dirty="0">
              <a:solidFill>
                <a:schemeClr val="accent2">
                  <a:lumMod val="5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en-US" sz="14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   public </a:t>
            </a:r>
            <a:r>
              <a:rPr lang="en-US" sz="1400" dirty="0" err="1" smtClean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int</a:t>
            </a:r>
            <a:r>
              <a:rPr lang="en-US" sz="1400" dirty="0" smtClean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Side</a:t>
            </a:r>
            <a:r>
              <a:rPr lang="en-US" sz="14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{ get; set; }</a:t>
            </a:r>
          </a:p>
          <a:p>
            <a:r>
              <a:rPr lang="en-US" sz="14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   public </a:t>
            </a:r>
            <a:r>
              <a:rPr lang="en-US" sz="1400" dirty="0" err="1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int</a:t>
            </a:r>
            <a:r>
              <a:rPr lang="en-US" sz="14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1400" dirty="0" err="1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CalculateArea</a:t>
            </a:r>
            <a:r>
              <a:rPr lang="en-US" sz="14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() {</a:t>
            </a:r>
          </a:p>
          <a:p>
            <a:r>
              <a:rPr lang="en-US" sz="14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       return </a:t>
            </a:r>
            <a:r>
              <a:rPr lang="en-US" sz="1400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Side</a:t>
            </a:r>
            <a:r>
              <a:rPr lang="en-US" sz="14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* </a:t>
            </a:r>
            <a:r>
              <a:rPr lang="en-US" sz="1400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Side</a:t>
            </a:r>
            <a:r>
              <a:rPr lang="en-US" sz="14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;</a:t>
            </a:r>
          </a:p>
          <a:p>
            <a:r>
              <a:rPr lang="en-US" sz="14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   }</a:t>
            </a:r>
          </a:p>
          <a:p>
            <a:r>
              <a:rPr lang="en-US" sz="14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}</a:t>
            </a:r>
          </a:p>
          <a:p>
            <a:endParaRPr lang="en-US" sz="1400" dirty="0">
              <a:solidFill>
                <a:schemeClr val="accent2">
                  <a:lumMod val="5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en-US" sz="14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class Program {</a:t>
            </a:r>
          </a:p>
          <a:p>
            <a:r>
              <a:rPr lang="en-US" sz="14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   static void Main() {</a:t>
            </a:r>
          </a:p>
          <a:p>
            <a:r>
              <a:rPr lang="en-US" sz="14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       Rectangle r = new Square(); // </a:t>
            </a:r>
            <a:r>
              <a:rPr lang="en-US" sz="1400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fail on compilation</a:t>
            </a:r>
          </a:p>
          <a:p>
            <a:r>
              <a:rPr lang="en-US" sz="14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1400" dirty="0" err="1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r.Width</a:t>
            </a:r>
            <a:r>
              <a:rPr lang="en-US" sz="14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= 3;</a:t>
            </a:r>
          </a:p>
          <a:p>
            <a:r>
              <a:rPr lang="en-US" sz="14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1400" dirty="0" err="1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r.Height</a:t>
            </a:r>
            <a:r>
              <a:rPr lang="en-US" sz="14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= 2;</a:t>
            </a:r>
          </a:p>
          <a:p>
            <a:r>
              <a:rPr lang="en-US" sz="14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1400" dirty="0" err="1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Assert.AreEqual</a:t>
            </a:r>
            <a:r>
              <a:rPr lang="en-US" sz="14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(6, </a:t>
            </a:r>
            <a:r>
              <a:rPr lang="en-US" sz="1400" dirty="0" err="1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r.CalculateArea</a:t>
            </a:r>
            <a:r>
              <a:rPr lang="en-US" sz="14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());</a:t>
            </a:r>
          </a:p>
          <a:p>
            <a:r>
              <a:rPr lang="en-US" sz="14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   }</a:t>
            </a:r>
          </a:p>
          <a:p>
            <a:r>
              <a:rPr lang="en-US" sz="14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891520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LSP</a:t>
            </a:r>
            <a:r>
              <a:rPr lang="ru-RU" dirty="0"/>
              <a:t> и контракты</a:t>
            </a:r>
            <a:r>
              <a:rPr lang="ru-RU" sz="1800" dirty="0"/>
              <a:t> </a:t>
            </a:r>
            <a:endParaRPr lang="en-US" dirty="0"/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304800" y="914400"/>
            <a:ext cx="78867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57168" indent="-257168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199" indent="-214308" algn="l" defTabSz="342892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28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20" indent="-171446" algn="l" defTabSz="342892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12" indent="-171446" algn="l" defTabSz="342892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03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fontAlgn="auto">
              <a:spcAft>
                <a:spcPts val="0"/>
              </a:spcAft>
            </a:pPr>
            <a:r>
              <a:rPr lang="ru-RU" sz="2000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Производные классы не должны усиливать предусловия (не должны требовать большего от своих клиентов). </a:t>
            </a:r>
          </a:p>
          <a:p>
            <a:pPr algn="just" fontAlgn="auto">
              <a:spcAft>
                <a:spcPts val="0"/>
              </a:spcAft>
            </a:pPr>
            <a:r>
              <a:rPr lang="ru-RU" sz="2000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Производные классы не должны ослаблять постусловия (должны гарантировать как минимум то же, что и базовый̆ класс). </a:t>
            </a:r>
          </a:p>
          <a:p>
            <a:pPr algn="just" fontAlgn="auto">
              <a:spcAft>
                <a:spcPts val="0"/>
              </a:spcAft>
            </a:pPr>
            <a:r>
              <a:rPr lang="ru-RU" sz="2000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Производные классы не должны нарушать инварианты базового класса (инварианты базового класса и наследников суммируются). </a:t>
            </a:r>
          </a:p>
          <a:p>
            <a:pPr algn="just" fontAlgn="auto">
              <a:spcAft>
                <a:spcPts val="0"/>
              </a:spcAft>
            </a:pPr>
            <a:r>
              <a:rPr lang="ru-RU" sz="2000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Производные классы недолжны генерировать исключения, не описанные базовым классом. </a:t>
            </a:r>
            <a:endParaRPr lang="ru-RU" sz="2000" dirty="0">
              <a:solidFill>
                <a:schemeClr val="accent2">
                  <a:lumMod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339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Типичные примеры нарушения </a:t>
            </a:r>
            <a:r>
              <a:rPr lang="ru-RU" dirty="0" smtClean="0"/>
              <a:t>LSP</a:t>
            </a:r>
            <a:endParaRPr lang="en-US" dirty="0"/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304800" y="914400"/>
            <a:ext cx="85344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57168" indent="-257168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199" indent="-214308" algn="l" defTabSz="342892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28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20" indent="-171446" algn="l" defTabSz="342892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12" indent="-171446" algn="l" defTabSz="342892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03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fontAlgn="auto">
              <a:spcAft>
                <a:spcPts val="0"/>
              </a:spcAft>
            </a:pPr>
            <a:r>
              <a:rPr lang="ru-RU" sz="1800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Производные классы используются полиморфным образом, но их поведение не согласуется с поведением базового класса: генерируются исключения, не описанные контрактом базового класса, или не выполняются действия, предполагаемые контрактом базового класса. </a:t>
            </a:r>
          </a:p>
          <a:p>
            <a:pPr algn="just" fontAlgn="auto">
              <a:spcAft>
                <a:spcPts val="0"/>
              </a:spcAft>
            </a:pPr>
            <a:r>
              <a:rPr lang="ru-RU" sz="1800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Контракт базового класса настолько нечеткий, что реализовать согласованное поведение наследником просто невозможно. </a:t>
            </a:r>
            <a:endParaRPr lang="ru-RU" sz="1800" dirty="0">
              <a:solidFill>
                <a:schemeClr val="accent2">
                  <a:lumMod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6210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ISP</a:t>
            </a:r>
            <a:r>
              <a:rPr lang="ru-RU" dirty="0"/>
              <a:t>:</a:t>
            </a:r>
            <a:r>
              <a:rPr lang="en-US" dirty="0"/>
              <a:t> Interface Segregation Principle</a:t>
            </a: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214" y="592077"/>
            <a:ext cx="7195571" cy="57593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04913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ISP</a:t>
            </a:r>
            <a:r>
              <a:rPr lang="ru-RU" dirty="0"/>
              <a:t>:</a:t>
            </a:r>
            <a:r>
              <a:rPr lang="en-US" dirty="0"/>
              <a:t> Interface Segregation Principle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457200" y="685800"/>
            <a:ext cx="8229600" cy="5745775"/>
          </a:xfrm>
          <a:prstGeom prst="rect">
            <a:avLst/>
          </a:prstGeom>
        </p:spPr>
        <p:txBody>
          <a:bodyPr>
            <a:noAutofit/>
          </a:bodyPr>
          <a:lstStyle>
            <a:lvl1pPr marL="257168" indent="-257168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199" indent="-214308" algn="l" defTabSz="342892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28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20" indent="-171446" algn="l" defTabSz="342892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12" indent="-171446" algn="l" defTabSz="342892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03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 fontAlgn="auto">
              <a:spcAft>
                <a:spcPts val="0"/>
              </a:spcAft>
              <a:buClr>
                <a:schemeClr val="accent3"/>
              </a:buClr>
              <a:buNone/>
              <a:defRPr/>
            </a:pPr>
            <a:r>
              <a:rPr lang="ru-RU" sz="2000" b="1" i="1" dirty="0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1. «Клиенты не должны вынужденно зависеть от методов, которыми не пользуются» </a:t>
            </a:r>
            <a:r>
              <a:rPr lang="ru-RU" sz="2000" b="1" dirty="0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(</a:t>
            </a:r>
            <a:r>
              <a:rPr lang="ru-RU" sz="2000" b="1" i="1" dirty="0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Мартин Р. </a:t>
            </a:r>
            <a:r>
              <a:rPr lang="ru-RU" sz="2000" b="1" dirty="0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Принципы, паттерны и практики гибкой разработки. — 2006). </a:t>
            </a:r>
          </a:p>
          <a:p>
            <a:pPr marL="0" indent="0" fontAlgn="auto">
              <a:spcAft>
                <a:spcPts val="0"/>
              </a:spcAft>
              <a:buClr>
                <a:schemeClr val="accent3"/>
              </a:buClr>
              <a:buNone/>
              <a:defRPr/>
            </a:pPr>
            <a:r>
              <a:rPr lang="ru-RU" sz="2000" b="1" i="1" dirty="0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2. Зависимость между классами должна быть ограничена как можно более «узким» интерфейсом.</a:t>
            </a:r>
          </a:p>
          <a:p>
            <a:pPr marL="0" indent="0" fontAlgn="auto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endParaRPr lang="ru-RU" sz="2000" i="1" dirty="0" smtClean="0">
              <a:solidFill>
                <a:schemeClr val="accent2">
                  <a:lumMod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  <a:p>
            <a:pPr marL="0" indent="0" fontAlgn="auto">
              <a:spcAft>
                <a:spcPts val="0"/>
              </a:spcAft>
              <a:buClr>
                <a:schemeClr val="accent3"/>
              </a:buClr>
              <a:buNone/>
              <a:defRPr/>
            </a:pPr>
            <a:r>
              <a:rPr lang="ru-RU" sz="2000" b="1" dirty="0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Цель:</a:t>
            </a:r>
          </a:p>
          <a:p>
            <a:pPr fontAlgn="auto">
              <a:spcAft>
                <a:spcPts val="0"/>
              </a:spcAft>
              <a:buClr>
                <a:schemeClr val="accent3"/>
              </a:buClr>
              <a:defRPr/>
            </a:pPr>
            <a:r>
              <a:rPr lang="ru-RU" sz="2000" dirty="0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получение простого и слабо связного кода </a:t>
            </a:r>
          </a:p>
          <a:p>
            <a:pPr fontAlgn="auto">
              <a:spcAft>
                <a:spcPts val="0"/>
              </a:spcAft>
              <a:buClr>
                <a:schemeClr val="accent3"/>
              </a:buClr>
              <a:defRPr/>
            </a:pPr>
            <a:r>
              <a:rPr lang="ru-RU" sz="2000" dirty="0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ограничить знание одного класса о другом (принцип наименьшего знания)</a:t>
            </a:r>
          </a:p>
          <a:p>
            <a:pPr fontAlgn="auto">
              <a:spcAft>
                <a:spcPts val="0"/>
              </a:spcAft>
              <a:buClr>
                <a:schemeClr val="accent3"/>
              </a:buClr>
              <a:defRPr/>
            </a:pPr>
            <a:r>
              <a:rPr lang="ru-RU" sz="2000" dirty="0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уменьшить зависимость между классами</a:t>
            </a:r>
          </a:p>
          <a:p>
            <a:pPr fontAlgn="auto">
              <a:spcAft>
                <a:spcPts val="0"/>
              </a:spcAft>
              <a:buClr>
                <a:schemeClr val="accent3"/>
              </a:buClr>
              <a:defRPr/>
            </a:pPr>
            <a:r>
              <a:rPr lang="ru-RU" sz="2000" dirty="0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уменьшить количество методов для реализации при наследовании</a:t>
            </a:r>
          </a:p>
          <a:p>
            <a:pPr marL="274320" indent="-274320" fontAlgn="auto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endParaRPr lang="ru-RU" sz="2000" dirty="0" smtClean="0">
              <a:solidFill>
                <a:schemeClr val="accent2">
                  <a:lumMod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  <a:p>
            <a:pPr marL="0" indent="0" fontAlgn="auto">
              <a:spcAft>
                <a:spcPts val="0"/>
              </a:spcAft>
              <a:buClr>
                <a:schemeClr val="accent3"/>
              </a:buClr>
              <a:buFont typeface="Wingdings 2"/>
              <a:buNone/>
              <a:defRPr/>
            </a:pPr>
            <a:r>
              <a:rPr lang="ru-RU" sz="2000" b="1" dirty="0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Достигается за счет:</a:t>
            </a:r>
          </a:p>
          <a:p>
            <a:pPr fontAlgn="auto">
              <a:spcAft>
                <a:spcPts val="0"/>
              </a:spcAft>
              <a:buClr>
                <a:schemeClr val="accent3"/>
              </a:buClr>
              <a:defRPr/>
            </a:pPr>
            <a:r>
              <a:rPr lang="ru-RU" sz="2000" dirty="0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фокусирование интерфейсов на своей ответственности</a:t>
            </a:r>
          </a:p>
          <a:p>
            <a:pPr fontAlgn="auto">
              <a:spcAft>
                <a:spcPts val="0"/>
              </a:spcAft>
              <a:buClr>
                <a:schemeClr val="accent3"/>
              </a:buClr>
              <a:defRPr/>
            </a:pPr>
            <a:r>
              <a:rPr lang="ru-RU" sz="2000" dirty="0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наследование от нескольких интерфейсов, а не от одного</a:t>
            </a:r>
            <a:endParaRPr lang="en-US" sz="2000" dirty="0" smtClean="0">
              <a:solidFill>
                <a:schemeClr val="accent2">
                  <a:lumMod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2584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ISP</a:t>
            </a:r>
            <a:r>
              <a:rPr lang="ru-RU" dirty="0"/>
              <a:t>:</a:t>
            </a:r>
            <a:r>
              <a:rPr lang="en-US" dirty="0"/>
              <a:t> Interface Segregation Principle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228600" y="1143000"/>
            <a:ext cx="86868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57168" indent="-257168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199" indent="-214308" algn="l" defTabSz="342892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28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20" indent="-171446" algn="l" defTabSz="342892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12" indent="-171446" algn="l" defTabSz="342892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03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2296" indent="0" algn="just" fontAlgn="auto">
              <a:spcAft>
                <a:spcPts val="0"/>
              </a:spcAft>
              <a:buFont typeface="Arial"/>
              <a:buNone/>
            </a:pPr>
            <a:r>
              <a:rPr lang="ru-RU" sz="2000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Зависимости, стабильность которых уменьшается от очень стабильной до нестабильной: </a:t>
            </a:r>
          </a:p>
          <a:p>
            <a:pPr algn="just" fontAlgn="auto">
              <a:spcAft>
                <a:spcPts val="0"/>
              </a:spcAft>
            </a:pPr>
            <a:r>
              <a:rPr lang="ru-RU" sz="2000" dirty="0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примитивные типы; </a:t>
            </a:r>
          </a:p>
          <a:p>
            <a:pPr algn="just" fontAlgn="auto">
              <a:spcAft>
                <a:spcPts val="0"/>
              </a:spcAft>
            </a:pPr>
            <a:r>
              <a:rPr lang="ru-RU" sz="2000" dirty="0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объекты-значения (неизменяемые пользовательские типы); </a:t>
            </a:r>
          </a:p>
          <a:p>
            <a:pPr algn="just" fontAlgn="auto">
              <a:spcAft>
                <a:spcPts val="0"/>
              </a:spcAft>
            </a:pPr>
            <a:r>
              <a:rPr lang="ru-RU" sz="2000" dirty="0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объекты со стабильным интерфейсом и поведением (пользовательские типы, интерфейс которых стабилен, а поведение не зависит от внешнего окружения); </a:t>
            </a:r>
          </a:p>
          <a:p>
            <a:pPr algn="just" fontAlgn="auto">
              <a:spcAft>
                <a:spcPts val="0"/>
              </a:spcAft>
            </a:pPr>
            <a:r>
              <a:rPr lang="ru-RU" sz="2000" dirty="0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объекты с изменчивыми интерфейсом и поведением (типы расположены на стыке модулей, которые постоянно подвергаются изменениям, или типы, которые работают с внешним окружением: файлами, базами данных, сокетами и т. п.). </a:t>
            </a:r>
            <a:endParaRPr lang="ru-RU" sz="2000" dirty="0">
              <a:solidFill>
                <a:schemeClr val="accent2">
                  <a:lumMod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306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ISP</a:t>
            </a:r>
            <a:r>
              <a:rPr lang="ru-RU" dirty="0"/>
              <a:t>:</a:t>
            </a:r>
            <a:r>
              <a:rPr lang="en-US" dirty="0"/>
              <a:t> </a:t>
            </a:r>
            <a:r>
              <a:rPr lang="ru-RU" dirty="0"/>
              <a:t>неправильный вариант</a:t>
            </a:r>
            <a:endParaRPr lang="en-US" dirty="0"/>
          </a:p>
        </p:txBody>
      </p:sp>
      <p:sp>
        <p:nvSpPr>
          <p:cNvPr id="3" name="Rectangle 7"/>
          <p:cNvSpPr>
            <a:spLocks noChangeArrowheads="1"/>
          </p:cNvSpPr>
          <p:nvPr/>
        </p:nvSpPr>
        <p:spPr bwMode="auto">
          <a:xfrm>
            <a:off x="533400" y="838200"/>
            <a:ext cx="7239000" cy="5262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public interface </a:t>
            </a:r>
            <a:r>
              <a:rPr lang="en-US" sz="1600" dirty="0" err="1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IBird</a:t>
            </a:r>
            <a:endParaRPr lang="en-US" sz="1600" dirty="0">
              <a:solidFill>
                <a:schemeClr val="accent2">
                  <a:lumMod val="5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   void Eat();</a:t>
            </a:r>
          </a:p>
          <a:p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   void Sing();</a:t>
            </a:r>
          </a:p>
          <a:p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   void Fly();</a:t>
            </a:r>
          </a:p>
          <a:p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}</a:t>
            </a:r>
          </a:p>
          <a:p>
            <a:endParaRPr lang="en-US" sz="1600" dirty="0">
              <a:solidFill>
                <a:schemeClr val="accent2">
                  <a:lumMod val="5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public class N</a:t>
            </a:r>
            <a:r>
              <a:rPr lang="en-US" sz="1600" dirty="0" smtClean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ightingale: </a:t>
            </a:r>
            <a:r>
              <a:rPr lang="en-US" sz="1600" dirty="0" err="1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IBird</a:t>
            </a:r>
            <a:endParaRPr lang="en-US" sz="1600" dirty="0">
              <a:solidFill>
                <a:schemeClr val="accent2">
                  <a:lumMod val="5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   // </a:t>
            </a:r>
            <a:r>
              <a:rPr lang="ru-RU" sz="16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здорово</a:t>
            </a:r>
            <a:endParaRPr lang="en-US" sz="1600" dirty="0">
              <a:solidFill>
                <a:schemeClr val="accent2">
                  <a:lumMod val="5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}</a:t>
            </a:r>
          </a:p>
          <a:p>
            <a:endParaRPr lang="en-US" sz="1600" dirty="0">
              <a:solidFill>
                <a:schemeClr val="accent2">
                  <a:lumMod val="5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public class Pigeon : </a:t>
            </a:r>
            <a:r>
              <a:rPr lang="en-US" sz="1600" dirty="0" err="1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IBird</a:t>
            </a:r>
            <a:endParaRPr lang="en-US" sz="1600" dirty="0">
              <a:solidFill>
                <a:schemeClr val="accent2">
                  <a:lumMod val="5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   // </a:t>
            </a:r>
            <a:r>
              <a:rPr lang="ru-RU" sz="16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ну, я не очень хорошо пою, но ладно</a:t>
            </a:r>
            <a:endParaRPr lang="en-US" sz="1600" dirty="0">
              <a:solidFill>
                <a:schemeClr val="accent2">
                  <a:lumMod val="5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}</a:t>
            </a:r>
          </a:p>
          <a:p>
            <a:endParaRPr lang="en-US" sz="1600" dirty="0">
              <a:solidFill>
                <a:schemeClr val="accent2">
                  <a:lumMod val="5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public class Penguin : </a:t>
            </a:r>
            <a:r>
              <a:rPr lang="en-US" sz="1600" dirty="0" err="1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IBird</a:t>
            </a:r>
            <a:endParaRPr lang="en-US" sz="1600" dirty="0">
              <a:solidFill>
                <a:schemeClr val="accent2">
                  <a:lumMod val="5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   // </a:t>
            </a:r>
            <a:r>
              <a:rPr lang="ru-RU" sz="16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хм... а я вообще птица?</a:t>
            </a:r>
            <a:endParaRPr lang="en-US" sz="1600" dirty="0">
              <a:solidFill>
                <a:schemeClr val="accent2">
                  <a:lumMod val="5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899804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ISP</a:t>
            </a:r>
            <a:r>
              <a:rPr lang="ru-RU" dirty="0"/>
              <a:t>:</a:t>
            </a:r>
            <a:r>
              <a:rPr lang="en-US" dirty="0"/>
              <a:t> </a:t>
            </a:r>
            <a:r>
              <a:rPr lang="ru-RU" dirty="0"/>
              <a:t>правильный вариант</a:t>
            </a:r>
            <a:endParaRPr lang="en-US" dirty="0"/>
          </a:p>
        </p:txBody>
      </p:sp>
      <p:sp>
        <p:nvSpPr>
          <p:cNvPr id="3" name="Rectangle 7"/>
          <p:cNvSpPr>
            <a:spLocks noChangeArrowheads="1"/>
          </p:cNvSpPr>
          <p:nvPr/>
        </p:nvSpPr>
        <p:spPr bwMode="auto">
          <a:xfrm>
            <a:off x="381000" y="685800"/>
            <a:ext cx="7239000" cy="56323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sz="15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public interface </a:t>
            </a:r>
            <a:r>
              <a:rPr lang="en-US" sz="1500" dirty="0" err="1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ICommonBird</a:t>
            </a:r>
            <a:r>
              <a:rPr lang="en-US" sz="15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</a:p>
          <a:p>
            <a:r>
              <a:rPr lang="en-US" sz="15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en-US" sz="15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   void Eat();</a:t>
            </a:r>
          </a:p>
          <a:p>
            <a:r>
              <a:rPr lang="en-US" sz="15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}</a:t>
            </a:r>
          </a:p>
          <a:p>
            <a:r>
              <a:rPr lang="en-US" sz="1500" dirty="0" smtClean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public </a:t>
            </a:r>
            <a:r>
              <a:rPr lang="en-US" sz="15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interface </a:t>
            </a:r>
            <a:r>
              <a:rPr lang="en-US" sz="1500" dirty="0" err="1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ISingingBird</a:t>
            </a:r>
            <a:endParaRPr lang="en-US" sz="1500" dirty="0">
              <a:solidFill>
                <a:schemeClr val="accent2">
                  <a:lumMod val="5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en-US" sz="15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en-US" sz="15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   void Sing();</a:t>
            </a:r>
          </a:p>
          <a:p>
            <a:r>
              <a:rPr lang="en-US" sz="15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}</a:t>
            </a:r>
          </a:p>
          <a:p>
            <a:r>
              <a:rPr lang="en-US" sz="1500" dirty="0" smtClean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public </a:t>
            </a:r>
            <a:r>
              <a:rPr lang="en-US" sz="15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interface </a:t>
            </a:r>
            <a:r>
              <a:rPr lang="en-US" sz="1500" dirty="0" err="1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IFlyingBird</a:t>
            </a:r>
            <a:endParaRPr lang="en-US" sz="1500" dirty="0">
              <a:solidFill>
                <a:schemeClr val="accent2">
                  <a:lumMod val="5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en-US" sz="15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en-US" sz="15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   void Fly();</a:t>
            </a:r>
          </a:p>
          <a:p>
            <a:r>
              <a:rPr lang="en-US" sz="15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}</a:t>
            </a:r>
          </a:p>
          <a:p>
            <a:r>
              <a:rPr lang="en-US" sz="1500" dirty="0" smtClean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public </a:t>
            </a:r>
            <a:r>
              <a:rPr lang="en-US" sz="15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class </a:t>
            </a:r>
            <a:r>
              <a:rPr lang="en-US" sz="1500" dirty="0" smtClean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Nightingale: </a:t>
            </a:r>
            <a:r>
              <a:rPr lang="en-US" sz="1500" dirty="0" err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ICommonBird</a:t>
            </a:r>
            <a:r>
              <a:rPr lang="en-US" sz="1500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, </a:t>
            </a:r>
            <a:r>
              <a:rPr lang="en-US" sz="1500" dirty="0" err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ISingingBird</a:t>
            </a:r>
            <a:r>
              <a:rPr lang="en-US" sz="1500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, </a:t>
            </a:r>
            <a:r>
              <a:rPr lang="en-US" sz="1500" dirty="0" err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IFlyingBird</a:t>
            </a:r>
            <a:endParaRPr lang="en-US" sz="1500" dirty="0">
              <a:solidFill>
                <a:srgbClr val="FF0000"/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en-US" sz="15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en-US" sz="15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   // </a:t>
            </a:r>
            <a:r>
              <a:rPr lang="ru-RU" sz="15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хм, ничего не изменилось</a:t>
            </a:r>
            <a:endParaRPr lang="en-US" sz="1500" dirty="0">
              <a:solidFill>
                <a:schemeClr val="accent2">
                  <a:lumMod val="5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en-US" sz="15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}</a:t>
            </a:r>
          </a:p>
          <a:p>
            <a:r>
              <a:rPr lang="en-US" sz="1500" dirty="0" smtClean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public </a:t>
            </a:r>
            <a:r>
              <a:rPr lang="en-US" sz="15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class Pigeon : </a:t>
            </a:r>
            <a:r>
              <a:rPr lang="en-US" sz="1500" dirty="0" err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ICommonBird</a:t>
            </a:r>
            <a:r>
              <a:rPr lang="en-US" sz="1500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, </a:t>
            </a:r>
            <a:r>
              <a:rPr lang="en-US" sz="1500" dirty="0" err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IFlyingBird</a:t>
            </a:r>
            <a:endParaRPr lang="en-US" sz="1500" dirty="0">
              <a:solidFill>
                <a:srgbClr val="FF0000"/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en-US" sz="15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en-US" sz="15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   // </a:t>
            </a:r>
            <a:r>
              <a:rPr lang="ru-RU" sz="15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о, так лучше, я могу не петь</a:t>
            </a:r>
            <a:endParaRPr lang="en-US" sz="1500" dirty="0">
              <a:solidFill>
                <a:schemeClr val="accent2">
                  <a:lumMod val="5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en-US" sz="15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}</a:t>
            </a:r>
          </a:p>
          <a:p>
            <a:r>
              <a:rPr lang="en-US" sz="1500" dirty="0" smtClean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public </a:t>
            </a:r>
            <a:r>
              <a:rPr lang="en-US" sz="15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class Penguin : </a:t>
            </a:r>
            <a:r>
              <a:rPr lang="en-US" sz="1500" dirty="0" err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ICommonBird</a:t>
            </a:r>
            <a:endParaRPr lang="en-US" sz="1500" dirty="0">
              <a:solidFill>
                <a:srgbClr val="FF0000"/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en-US" sz="15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ru-RU" sz="15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5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// </a:t>
            </a:r>
            <a:r>
              <a:rPr lang="ru-RU" sz="15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так намного лучше! хотя я еще и плавать могу </a:t>
            </a:r>
            <a:r>
              <a:rPr lang="ru-RU" sz="15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</a:t>
            </a:r>
            <a:endParaRPr lang="en-US" sz="1500" dirty="0">
              <a:solidFill>
                <a:schemeClr val="accent2">
                  <a:lumMod val="5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en-US" sz="15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590284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Процесс разработки</a:t>
            </a:r>
            <a:endParaRPr lang="en-US" dirty="0"/>
          </a:p>
        </p:txBody>
      </p:sp>
      <p:pic>
        <p:nvPicPr>
          <p:cNvPr id="3" name="Picture 2" descr="http://www.newsby.org/news/newsimg/2008/07/ferrari_f43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3733801"/>
            <a:ext cx="2362200" cy="1690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4" descr="http://upload.wikimedia.org/wikipedia/commons/0/08/Peugeot307cc_babylonred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7729" y="3733800"/>
            <a:ext cx="2428875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 descr="http://lopuhifilm.ru/u/people/bio8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1738" y="3733800"/>
            <a:ext cx="2411412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ight Arrow 5"/>
          <p:cNvSpPr/>
          <p:nvPr/>
        </p:nvSpPr>
        <p:spPr>
          <a:xfrm>
            <a:off x="457200" y="5715000"/>
            <a:ext cx="8382000" cy="152400"/>
          </a:xfrm>
          <a:prstGeom prst="rightArrow">
            <a:avLst>
              <a:gd name="adj1" fmla="val 50000"/>
              <a:gd name="adj2" fmla="val 165663"/>
            </a:avLst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7" name="TextBox 12"/>
          <p:cNvSpPr txBox="1">
            <a:spLocks noChangeArrowheads="1"/>
          </p:cNvSpPr>
          <p:nvPr/>
        </p:nvSpPr>
        <p:spPr bwMode="auto">
          <a:xfrm>
            <a:off x="3352800" y="5943600"/>
            <a:ext cx="220175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+mj-lt"/>
              </a:rPr>
              <a:t>Project timeline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342900" y="1083779"/>
            <a:ext cx="8229600" cy="628651"/>
          </a:xfrm>
          <a:prstGeom prst="rect">
            <a:avLst/>
          </a:prstGeom>
        </p:spPr>
        <p:txBody>
          <a:bodyPr anchor="ctr" anchorCtr="0">
            <a:normAutofit fontScale="97500"/>
          </a:bodyPr>
          <a:lstStyle>
            <a:lvl1pPr marL="231775" indent="0" algn="l" defTabSz="339725" rtl="0" eaLnBrk="1" latinLnBrk="0" hangingPunct="1">
              <a:spcBef>
                <a:spcPct val="0"/>
              </a:spcBef>
              <a:buNone/>
              <a:tabLst/>
              <a:defRPr sz="2000" b="1" kern="1200">
                <a:solidFill>
                  <a:schemeClr val="accent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mtClean="0">
                <a:latin typeface="Calibri" charset="0"/>
                <a:ea typeface="Calibri" charset="0"/>
                <a:cs typeface="Calibri" charset="0"/>
              </a:rPr>
              <a:t>Нарастание энтропии</a:t>
            </a:r>
            <a:endParaRPr lang="en-US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381000" y="1828800"/>
            <a:ext cx="8153400" cy="1219200"/>
          </a:xfrm>
          <a:prstGeom prst="rect">
            <a:avLst/>
          </a:prstGeom>
        </p:spPr>
        <p:txBody>
          <a:bodyPr/>
          <a:lstStyle>
            <a:lvl1pPr marL="257168" indent="-257168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199" indent="-214308" algn="l" defTabSz="342892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28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20" indent="-171446" algn="l" defTabSz="342892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12" indent="-171446" algn="l" defTabSz="342892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03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defRPr/>
            </a:pPr>
            <a:r>
              <a:rPr lang="ru-RU" sz="1800" dirty="0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разные люди пишут код</a:t>
            </a:r>
          </a:p>
          <a:p>
            <a:pPr fontAlgn="auto">
              <a:spcAft>
                <a:spcPts val="0"/>
              </a:spcAft>
              <a:defRPr/>
            </a:pPr>
            <a:r>
              <a:rPr lang="ru-RU" sz="1800" dirty="0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растет размер приложения</a:t>
            </a:r>
          </a:p>
          <a:p>
            <a:pPr fontAlgn="auto">
              <a:spcAft>
                <a:spcPts val="0"/>
              </a:spcAft>
              <a:defRPr/>
            </a:pPr>
            <a:r>
              <a:rPr lang="ru-RU" sz="1800" dirty="0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растет связность между модулями, классами</a:t>
            </a:r>
          </a:p>
          <a:p>
            <a:pPr fontAlgn="auto">
              <a:spcAft>
                <a:spcPts val="0"/>
              </a:spcAft>
              <a:defRPr/>
            </a:pPr>
            <a:endParaRPr lang="ru-RU" sz="1800" dirty="0" smtClean="0">
              <a:solidFill>
                <a:schemeClr val="accent2">
                  <a:lumMod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  <a:p>
            <a:pPr fontAlgn="auto">
              <a:spcAft>
                <a:spcPts val="0"/>
              </a:spcAft>
              <a:defRPr/>
            </a:pPr>
            <a:endParaRPr lang="en-US" sz="1800" dirty="0" smtClean="0">
              <a:solidFill>
                <a:schemeClr val="accent2">
                  <a:lumMod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0" name="Right Arrow 9"/>
          <p:cNvSpPr/>
          <p:nvPr/>
        </p:nvSpPr>
        <p:spPr>
          <a:xfrm>
            <a:off x="2971800" y="4419600"/>
            <a:ext cx="304800" cy="381000"/>
          </a:xfrm>
          <a:prstGeom prst="rightArrow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1" name="Right Arrow 10"/>
          <p:cNvSpPr/>
          <p:nvPr/>
        </p:nvSpPr>
        <p:spPr>
          <a:xfrm>
            <a:off x="5867400" y="4419600"/>
            <a:ext cx="304800" cy="381000"/>
          </a:xfrm>
          <a:prstGeom prst="rightArrow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63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Типичные примеры нарушения ISP </a:t>
            </a:r>
            <a:endParaRPr lang="en-US" dirty="0"/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228600" y="990600"/>
            <a:ext cx="87630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57168" indent="-257168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199" indent="-214308" algn="l" defTabSz="342892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28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20" indent="-171446" algn="l" defTabSz="342892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12" indent="-171446" algn="l" defTabSz="342892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03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fontAlgn="auto">
              <a:spcAft>
                <a:spcPts val="0"/>
              </a:spcAft>
            </a:pPr>
            <a:r>
              <a:rPr lang="ru-RU" sz="2000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Метод принимает аргументы производного класса, хотя достаточно использовать базовый класс. </a:t>
            </a:r>
          </a:p>
          <a:p>
            <a:pPr algn="just" fontAlgn="auto">
              <a:spcAft>
                <a:spcPts val="0"/>
              </a:spcAft>
            </a:pPr>
            <a:r>
              <a:rPr lang="ru-RU" sz="2000" dirty="0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У класса два или более ярко выраженных вида клиентов. </a:t>
            </a:r>
          </a:p>
          <a:p>
            <a:pPr algn="just" fontAlgn="auto">
              <a:spcAft>
                <a:spcPts val="0"/>
              </a:spcAft>
            </a:pPr>
            <a:r>
              <a:rPr lang="ru-RU" sz="2000" dirty="0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Класс зависит от более </a:t>
            </a:r>
            <a:r>
              <a:rPr lang="ru-RU" sz="2000" dirty="0" err="1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сложнои</a:t>
            </a:r>
            <a:r>
              <a:rPr lang="ru-RU" sz="2000" dirty="0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̆ зависимости, чем нужно: принимает </a:t>
            </a:r>
            <a:r>
              <a:rPr lang="ru-RU" sz="2000" dirty="0" err="1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интерфейс</a:t>
            </a:r>
            <a:r>
              <a:rPr lang="ru-RU" sz="2000" dirty="0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 </a:t>
            </a:r>
            <a:r>
              <a:rPr lang="ru-RU" sz="2000" dirty="0" err="1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провайдера</a:t>
            </a:r>
            <a:r>
              <a:rPr lang="ru-RU" sz="2000" dirty="0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вместо результатов его работы и т. п. </a:t>
            </a:r>
          </a:p>
          <a:p>
            <a:pPr algn="just" fontAlgn="auto">
              <a:spcAft>
                <a:spcPts val="0"/>
              </a:spcAft>
            </a:pPr>
            <a:r>
              <a:rPr lang="ru-RU" sz="2000" dirty="0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Класс зависит от сложного </a:t>
            </a:r>
            <a:r>
              <a:rPr lang="ru-RU" sz="2000" dirty="0" err="1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интерфейса</a:t>
            </a:r>
            <a:r>
              <a:rPr lang="ru-RU" sz="2000" dirty="0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, что делает его зависимым от всех типов, используемых в этом </a:t>
            </a:r>
            <a:r>
              <a:rPr lang="ru-RU" sz="2000" dirty="0" err="1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интерфейсе</a:t>
            </a:r>
            <a:r>
              <a:rPr lang="ru-RU" sz="2000" dirty="0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. </a:t>
            </a:r>
            <a:endParaRPr lang="ru-RU" sz="2000" dirty="0">
              <a:solidFill>
                <a:schemeClr val="accent2">
                  <a:lumMod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6578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DIP</a:t>
            </a:r>
            <a:r>
              <a:rPr lang="ru-RU" dirty="0"/>
              <a:t>: </a:t>
            </a:r>
            <a:r>
              <a:rPr lang="en-US" dirty="0"/>
              <a:t>Dependency Inversion Principle</a:t>
            </a: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175" y="685800"/>
            <a:ext cx="7105650" cy="56086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24954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DIP</a:t>
            </a:r>
            <a:r>
              <a:rPr lang="ru-RU" dirty="0"/>
              <a:t>: </a:t>
            </a:r>
            <a:r>
              <a:rPr lang="en-US" dirty="0"/>
              <a:t>Dependency Inversion Principle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228600" y="685800"/>
            <a:ext cx="8686800" cy="5562600"/>
          </a:xfrm>
          <a:prstGeom prst="rect">
            <a:avLst/>
          </a:prstGeom>
        </p:spPr>
        <p:txBody>
          <a:bodyPr>
            <a:noAutofit/>
          </a:bodyPr>
          <a:lstStyle>
            <a:lvl1pPr marL="257168" indent="-257168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199" indent="-214308" algn="l" defTabSz="342892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28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20" indent="-171446" algn="l" defTabSz="342892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12" indent="-171446" algn="l" defTabSz="342892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03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2296" indent="0" fontAlgn="auto">
              <a:spcAft>
                <a:spcPts val="0"/>
              </a:spcAft>
              <a:buFont typeface="Arial"/>
              <a:buNone/>
            </a:pPr>
            <a:r>
              <a:rPr lang="ru-RU" sz="2000" b="1" i="1" dirty="0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«Модули верхнего уровня не должны зависеть от </a:t>
            </a:r>
            <a:r>
              <a:rPr lang="ru-RU" sz="2000" b="1" i="1" dirty="0" err="1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модулеи</a:t>
            </a:r>
            <a:r>
              <a:rPr lang="ru-RU" sz="2000" b="1" i="1" dirty="0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̆ нижнего уровня. И те и другие должны зависеть от абстракций. </a:t>
            </a:r>
          </a:p>
          <a:p>
            <a:pPr marL="82296" indent="0" fontAlgn="auto">
              <a:spcAft>
                <a:spcPts val="0"/>
              </a:spcAft>
              <a:buFont typeface="Arial"/>
              <a:buNone/>
            </a:pPr>
            <a:r>
              <a:rPr lang="ru-RU" sz="2000" b="1" i="1" dirty="0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Абстракции не должны зависеть от </a:t>
            </a:r>
            <a:r>
              <a:rPr lang="ru-RU" sz="2000" b="1" i="1" dirty="0" err="1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деталеи</a:t>
            </a:r>
            <a:r>
              <a:rPr lang="ru-RU" sz="2000" b="1" i="1" dirty="0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̆. Детали должны зависеть от абстракций» </a:t>
            </a:r>
            <a:r>
              <a:rPr lang="ru-RU" sz="2000" b="1" dirty="0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(</a:t>
            </a:r>
            <a:r>
              <a:rPr lang="ru-RU" sz="2000" b="1" i="1" dirty="0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Мартин Р. </a:t>
            </a:r>
            <a:r>
              <a:rPr lang="ru-RU" sz="2000" b="1" dirty="0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Принципы, паттерны и практики </a:t>
            </a:r>
            <a:r>
              <a:rPr lang="ru-RU" sz="2000" b="1" dirty="0" err="1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гибкои</a:t>
            </a:r>
            <a:r>
              <a:rPr lang="ru-RU" sz="2000" b="1" dirty="0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̆ разработки. — 2006). </a:t>
            </a:r>
          </a:p>
          <a:p>
            <a:pPr marL="82296" indent="0" fontAlgn="auto">
              <a:spcAft>
                <a:spcPts val="0"/>
              </a:spcAft>
              <a:buFont typeface="Arial"/>
              <a:buNone/>
            </a:pPr>
            <a:endParaRPr lang="en-US" sz="2000" dirty="0" smtClean="0">
              <a:solidFill>
                <a:schemeClr val="accent2">
                  <a:lumMod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  <a:p>
            <a:pPr marL="0" indent="0" fontAlgn="auto">
              <a:spcAft>
                <a:spcPts val="0"/>
              </a:spcAft>
              <a:buClr>
                <a:schemeClr val="accent3"/>
              </a:buClr>
              <a:buFont typeface="Wingdings 2"/>
              <a:buNone/>
              <a:defRPr/>
            </a:pPr>
            <a:r>
              <a:rPr lang="ru-RU" sz="2000" b="1" dirty="0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Цель:</a:t>
            </a:r>
            <a:endParaRPr lang="en-US" sz="2000" b="1" dirty="0" smtClean="0">
              <a:solidFill>
                <a:schemeClr val="accent2">
                  <a:lumMod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  <a:p>
            <a:pPr fontAlgn="auto">
              <a:spcAft>
                <a:spcPts val="0"/>
              </a:spcAft>
              <a:buClr>
                <a:schemeClr val="accent3"/>
              </a:buClr>
              <a:defRPr/>
            </a:pPr>
            <a:r>
              <a:rPr lang="ru-RU" sz="2000" dirty="0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уменьшить связанность (</a:t>
            </a:r>
            <a:r>
              <a:rPr lang="en-US" sz="2000" dirty="0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low coupling)</a:t>
            </a:r>
          </a:p>
          <a:p>
            <a:pPr marL="0" indent="-274320" fontAlgn="auto">
              <a:spcAft>
                <a:spcPts val="0"/>
              </a:spcAft>
              <a:buClr>
                <a:schemeClr val="accent3"/>
              </a:buClr>
              <a:buFont typeface="Wingdings 2"/>
              <a:buNone/>
              <a:defRPr/>
            </a:pPr>
            <a:endParaRPr lang="ru-RU" sz="2000" dirty="0" smtClean="0">
              <a:solidFill>
                <a:schemeClr val="accent2">
                  <a:lumMod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  <a:p>
            <a:pPr marL="0" indent="0" fontAlgn="auto">
              <a:spcAft>
                <a:spcPts val="0"/>
              </a:spcAft>
              <a:buClr>
                <a:schemeClr val="accent3"/>
              </a:buClr>
              <a:buFont typeface="Wingdings 2"/>
              <a:buNone/>
              <a:defRPr/>
            </a:pPr>
            <a:r>
              <a:rPr lang="ru-RU" sz="2000" b="1" dirty="0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Связан:</a:t>
            </a:r>
          </a:p>
          <a:p>
            <a:pPr fontAlgn="auto">
              <a:spcAft>
                <a:spcPts val="0"/>
              </a:spcAft>
              <a:buClr>
                <a:schemeClr val="accent3"/>
              </a:buClr>
              <a:defRPr/>
            </a:pPr>
            <a:r>
              <a:rPr lang="ru-RU" sz="2000" dirty="0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«</a:t>
            </a:r>
            <a:r>
              <a:rPr lang="en-US" sz="2000" dirty="0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Hollywood principle</a:t>
            </a:r>
            <a:r>
              <a:rPr lang="ru-RU" sz="2000" dirty="0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»: </a:t>
            </a:r>
            <a:r>
              <a:rPr lang="en-US" sz="2000" i="1" dirty="0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Don’t call us, we’ll call you</a:t>
            </a:r>
            <a:endParaRPr lang="ru-RU" sz="2000" dirty="0" smtClean="0">
              <a:solidFill>
                <a:schemeClr val="accent2">
                  <a:lumMod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  <a:p>
            <a:pPr marL="0" indent="0" fontAlgn="auto">
              <a:spcAft>
                <a:spcPts val="0"/>
              </a:spcAft>
              <a:buClr>
                <a:schemeClr val="accent3"/>
              </a:buClr>
              <a:buFont typeface="Wingdings 2"/>
              <a:buNone/>
              <a:defRPr/>
            </a:pPr>
            <a:r>
              <a:rPr lang="ru-RU" sz="2000" b="1" dirty="0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Достигается за счет:</a:t>
            </a:r>
          </a:p>
          <a:p>
            <a:pPr fontAlgn="auto">
              <a:spcAft>
                <a:spcPts val="0"/>
              </a:spcAft>
              <a:buClr>
                <a:schemeClr val="accent3"/>
              </a:buClr>
              <a:defRPr/>
            </a:pPr>
            <a:r>
              <a:rPr lang="ru-RU" sz="2000" dirty="0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паттерны </a:t>
            </a:r>
            <a:r>
              <a:rPr lang="en-US" sz="2000" dirty="0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Dependency Injection</a:t>
            </a:r>
            <a:r>
              <a:rPr lang="ru-RU" sz="2000" dirty="0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, </a:t>
            </a:r>
            <a:r>
              <a:rPr lang="en-US" sz="2000" dirty="0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Service Locator</a:t>
            </a:r>
          </a:p>
          <a:p>
            <a:pPr fontAlgn="auto">
              <a:spcAft>
                <a:spcPts val="0"/>
              </a:spcAft>
              <a:buClr>
                <a:schemeClr val="accent3"/>
              </a:buClr>
              <a:defRPr/>
            </a:pPr>
            <a:r>
              <a:rPr lang="ru-RU" sz="2000" dirty="0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зависимость от абстракций</a:t>
            </a:r>
          </a:p>
          <a:p>
            <a:pPr fontAlgn="auto">
              <a:spcAft>
                <a:spcPts val="0"/>
              </a:spcAft>
              <a:buClr>
                <a:schemeClr val="accent3"/>
              </a:buClr>
              <a:defRPr/>
            </a:pPr>
            <a:r>
              <a:rPr lang="en-US" sz="2000" dirty="0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DI-frameworks</a:t>
            </a:r>
            <a:endParaRPr lang="ru-RU" sz="2000" dirty="0" smtClean="0">
              <a:solidFill>
                <a:schemeClr val="accent2">
                  <a:lumMod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  <a:p>
            <a:pPr marL="0" indent="-274320" fontAlgn="auto">
              <a:spcAft>
                <a:spcPts val="0"/>
              </a:spcAft>
              <a:buClr>
                <a:schemeClr val="accent3"/>
              </a:buClr>
              <a:buFont typeface="Wingdings 2"/>
              <a:buNone/>
              <a:defRPr/>
            </a:pPr>
            <a:endParaRPr lang="ru-RU" sz="2000" dirty="0" smtClean="0">
              <a:solidFill>
                <a:schemeClr val="accent2">
                  <a:lumMod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  <a:p>
            <a:pPr marL="0" indent="-274320" fontAlgn="auto">
              <a:spcAft>
                <a:spcPts val="0"/>
              </a:spcAft>
              <a:buClr>
                <a:schemeClr val="accent3"/>
              </a:buClr>
              <a:buFont typeface="Wingdings 2"/>
              <a:buNone/>
              <a:defRPr/>
            </a:pPr>
            <a:endParaRPr lang="ru-RU" sz="2000" dirty="0" smtClean="0">
              <a:solidFill>
                <a:schemeClr val="accent2">
                  <a:lumMod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  <a:p>
            <a:pPr marL="0" indent="-274320" fontAlgn="auto">
              <a:spcAft>
                <a:spcPts val="0"/>
              </a:spcAft>
              <a:buClr>
                <a:schemeClr val="accent3"/>
              </a:buClr>
              <a:buFont typeface="Wingdings 2"/>
              <a:buNone/>
              <a:defRPr/>
            </a:pPr>
            <a:endParaRPr lang="ru-RU" sz="2000" dirty="0" smtClean="0">
              <a:solidFill>
                <a:schemeClr val="accent2">
                  <a:lumMod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7401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DIP</a:t>
            </a:r>
            <a:r>
              <a:rPr lang="ru-RU" dirty="0"/>
              <a:t>: </a:t>
            </a:r>
            <a:r>
              <a:rPr lang="en-US" dirty="0"/>
              <a:t>Dependency Inversion Principle</a:t>
            </a:r>
          </a:p>
        </p:txBody>
      </p:sp>
      <p:pic>
        <p:nvPicPr>
          <p:cNvPr id="3" name="Content Placeholder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6845" y="838200"/>
            <a:ext cx="4590310" cy="5519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155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DIP</a:t>
            </a:r>
            <a:r>
              <a:rPr lang="ru-RU" dirty="0"/>
              <a:t>: </a:t>
            </a:r>
            <a:r>
              <a:rPr lang="en-US" dirty="0"/>
              <a:t>Dependency Inversion Principle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228600" y="914400"/>
            <a:ext cx="8686800" cy="4648200"/>
          </a:xfrm>
          <a:prstGeom prst="rect">
            <a:avLst/>
          </a:prstGeom>
        </p:spPr>
        <p:txBody>
          <a:bodyPr>
            <a:normAutofit/>
          </a:bodyPr>
          <a:lstStyle>
            <a:lvl1pPr marL="257168" indent="-257168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199" indent="-214308" algn="l" defTabSz="342892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28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20" indent="-171446" algn="l" defTabSz="342892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12" indent="-171446" algn="l" defTabSz="342892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03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 fontAlgn="auto">
              <a:spcAft>
                <a:spcPts val="0"/>
              </a:spcAft>
              <a:buClr>
                <a:schemeClr val="accent3"/>
              </a:buClr>
              <a:buFont typeface="Wingdings 2"/>
              <a:buNone/>
              <a:defRPr/>
            </a:pPr>
            <a:r>
              <a:rPr lang="ru-RU" sz="2000" b="1" dirty="0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Цель:</a:t>
            </a:r>
            <a:endParaRPr lang="en-US" sz="2000" b="1" dirty="0" smtClean="0">
              <a:solidFill>
                <a:schemeClr val="accent2">
                  <a:lumMod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  <a:p>
            <a:pPr marL="342900" indent="-342900" algn="just" fontAlgn="auto">
              <a:spcAft>
                <a:spcPts val="0"/>
              </a:spcAft>
              <a:buFont typeface="+mj-lt"/>
              <a:buAutoNum type="arabicPeriod"/>
            </a:pPr>
            <a:r>
              <a:rPr lang="ru-RU" sz="2000" dirty="0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Дизайн является жестким (</a:t>
            </a:r>
            <a:r>
              <a:rPr lang="ru-RU" sz="2000" dirty="0" err="1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rigid</a:t>
            </a:r>
            <a:r>
              <a:rPr lang="ru-RU" sz="2000" dirty="0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), если его тяжело изменить, поскольку любое изменение влияет на слишком большое количество других частей системы.</a:t>
            </a:r>
          </a:p>
          <a:p>
            <a:pPr marL="342900" indent="-342900" algn="just" fontAlgn="auto">
              <a:spcAft>
                <a:spcPts val="0"/>
              </a:spcAft>
              <a:buFont typeface="+mj-lt"/>
              <a:buAutoNum type="arabicPeriod"/>
            </a:pPr>
            <a:r>
              <a:rPr lang="ru-RU" sz="2000" dirty="0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Дизайн является хрупким (</a:t>
            </a:r>
            <a:r>
              <a:rPr lang="ru-RU" sz="2000" dirty="0" err="1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fragile</a:t>
            </a:r>
            <a:r>
              <a:rPr lang="ru-RU" sz="2000" dirty="0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), если при внесении изменений неожиданно ломаются другие части системы.</a:t>
            </a:r>
          </a:p>
          <a:p>
            <a:pPr marL="342900" indent="-342900" algn="just" fontAlgn="auto">
              <a:spcAft>
                <a:spcPts val="0"/>
              </a:spcAft>
              <a:buFont typeface="+mj-lt"/>
              <a:buAutoNum type="arabicPeriod"/>
            </a:pPr>
            <a:r>
              <a:rPr lang="ru-RU" sz="2000" dirty="0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Дизайн является неподвижным (</a:t>
            </a:r>
            <a:r>
              <a:rPr lang="ru-RU" sz="2000" dirty="0" err="1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immobile</a:t>
            </a:r>
            <a:r>
              <a:rPr lang="ru-RU" sz="2000" dirty="0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), если код тяжело использовать повторно в другом приложении, поскольку его слишком сложно «выпутать» из текущего приложения.</a:t>
            </a:r>
            <a:endParaRPr lang="en-US" sz="2000" dirty="0">
              <a:solidFill>
                <a:schemeClr val="accent2">
                  <a:lumMod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746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DIP</a:t>
            </a:r>
            <a:r>
              <a:rPr lang="ru-RU" dirty="0"/>
              <a:t>:</a:t>
            </a:r>
            <a:r>
              <a:rPr lang="en-US" dirty="0"/>
              <a:t> </a:t>
            </a:r>
            <a:r>
              <a:rPr lang="ru-RU" dirty="0"/>
              <a:t>неправильный вариант</a:t>
            </a:r>
            <a:endParaRPr lang="en-US" dirty="0"/>
          </a:p>
        </p:txBody>
      </p:sp>
      <p:sp>
        <p:nvSpPr>
          <p:cNvPr id="3" name="Rectangle 7"/>
          <p:cNvSpPr>
            <a:spLocks noChangeArrowheads="1"/>
          </p:cNvSpPr>
          <p:nvPr/>
        </p:nvSpPr>
        <p:spPr bwMode="auto">
          <a:xfrm>
            <a:off x="381000" y="685800"/>
            <a:ext cx="7239000" cy="54784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sz="1400" dirty="0" smtClean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class Developer</a:t>
            </a:r>
          </a:p>
          <a:p>
            <a:r>
              <a:rPr lang="en-US" sz="1400" dirty="0" smtClean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ru-RU" sz="1400" dirty="0" smtClean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400" dirty="0" smtClean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public void </a:t>
            </a:r>
            <a:r>
              <a:rPr lang="en-US" sz="1400" dirty="0" err="1" smtClean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WriteApplication</a:t>
            </a:r>
            <a:r>
              <a:rPr lang="en-US" sz="1400" dirty="0" smtClean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()</a:t>
            </a:r>
          </a:p>
          <a:p>
            <a:r>
              <a:rPr lang="en-US" sz="1400" dirty="0" smtClean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   {</a:t>
            </a:r>
          </a:p>
          <a:p>
            <a:r>
              <a:rPr lang="en-US" sz="1400" dirty="0" smtClean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1400" dirty="0" err="1" smtClean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IApplication</a:t>
            </a:r>
            <a:r>
              <a:rPr lang="en-US" sz="1400" dirty="0" smtClean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1400" dirty="0" err="1" smtClean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helloWorld</a:t>
            </a:r>
            <a:r>
              <a:rPr lang="en-US" sz="1400" dirty="0" smtClean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= new </a:t>
            </a:r>
            <a:r>
              <a:rPr lang="en-US" sz="1400" dirty="0" err="1" smtClean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HelloWorldApp</a:t>
            </a:r>
            <a:r>
              <a:rPr lang="en-US" sz="1400" dirty="0" smtClean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();</a:t>
            </a:r>
          </a:p>
          <a:p>
            <a:r>
              <a:rPr lang="en-US" sz="1400" dirty="0" smtClean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1400" dirty="0" err="1" smtClean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WriteCode</a:t>
            </a:r>
            <a:r>
              <a:rPr lang="en-US" sz="1400" dirty="0" smtClean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(</a:t>
            </a:r>
            <a:r>
              <a:rPr lang="en-US" sz="1400" dirty="0" err="1" smtClean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helloWorld</a:t>
            </a:r>
            <a:r>
              <a:rPr lang="en-US" sz="1400" dirty="0" smtClean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);</a:t>
            </a:r>
          </a:p>
          <a:p>
            <a:r>
              <a:rPr lang="en-US" sz="1400" dirty="0" smtClean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   }</a:t>
            </a:r>
          </a:p>
          <a:p>
            <a:endParaRPr lang="en-US" sz="1400" dirty="0" smtClean="0">
              <a:solidFill>
                <a:schemeClr val="accent2">
                  <a:lumMod val="5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en-US" sz="1400" dirty="0" smtClean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   private void </a:t>
            </a:r>
            <a:r>
              <a:rPr lang="en-US" sz="1400" dirty="0" err="1" smtClean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WriteCode</a:t>
            </a:r>
            <a:r>
              <a:rPr lang="en-US" sz="1400" dirty="0" smtClean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() { ... };</a:t>
            </a:r>
          </a:p>
          <a:p>
            <a:r>
              <a:rPr lang="en-US" sz="1400" dirty="0" smtClean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}</a:t>
            </a:r>
          </a:p>
          <a:p>
            <a:endParaRPr lang="en-US" sz="1400" dirty="0" smtClean="0">
              <a:solidFill>
                <a:schemeClr val="accent2">
                  <a:lumMod val="5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en-US" sz="1400" dirty="0" smtClean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public interface </a:t>
            </a:r>
            <a:r>
              <a:rPr lang="en-US" sz="1400" dirty="0" err="1" smtClean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IApplication</a:t>
            </a:r>
            <a:endParaRPr lang="en-US" sz="1400" dirty="0" smtClean="0">
              <a:solidFill>
                <a:schemeClr val="accent2">
                  <a:lumMod val="5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en-US" sz="1400" dirty="0" smtClean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en-US" sz="1400" dirty="0" smtClean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   string </a:t>
            </a:r>
            <a:r>
              <a:rPr lang="en-US" sz="1400" dirty="0" err="1" smtClean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GetCode</a:t>
            </a:r>
            <a:r>
              <a:rPr lang="en-US" sz="1400" dirty="0" smtClean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();</a:t>
            </a:r>
          </a:p>
          <a:p>
            <a:r>
              <a:rPr lang="en-US" sz="1400" dirty="0" smtClean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}</a:t>
            </a:r>
          </a:p>
          <a:p>
            <a:endParaRPr lang="en-US" sz="1400" dirty="0" smtClean="0">
              <a:solidFill>
                <a:schemeClr val="accent2">
                  <a:lumMod val="5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en-US" sz="1400" dirty="0" smtClean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public class </a:t>
            </a:r>
            <a:r>
              <a:rPr lang="en-US" sz="1400" dirty="0" err="1" smtClean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HelloWorldApp</a:t>
            </a:r>
            <a:r>
              <a:rPr lang="en-US" sz="1400" dirty="0" smtClean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: </a:t>
            </a:r>
            <a:r>
              <a:rPr lang="en-US" sz="1400" dirty="0" err="1" smtClean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IApplication</a:t>
            </a:r>
            <a:endParaRPr lang="en-US" sz="1400" dirty="0" smtClean="0">
              <a:solidFill>
                <a:schemeClr val="accent2">
                  <a:lumMod val="5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en-US" sz="1400" dirty="0" smtClean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en-US" sz="1400" dirty="0" smtClean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   // </a:t>
            </a:r>
            <a:r>
              <a:rPr lang="ru-RU" sz="1400" dirty="0" smtClean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реализация</a:t>
            </a:r>
            <a:endParaRPr lang="en-US" sz="1400" dirty="0" smtClean="0">
              <a:solidFill>
                <a:schemeClr val="accent2">
                  <a:lumMod val="5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en-US" sz="1400" dirty="0" smtClean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}</a:t>
            </a:r>
          </a:p>
          <a:p>
            <a:endParaRPr lang="en-US" sz="1400" dirty="0" smtClean="0">
              <a:solidFill>
                <a:schemeClr val="accent2">
                  <a:lumMod val="5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en-US" sz="1400" dirty="0" smtClean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public class </a:t>
            </a:r>
            <a:r>
              <a:rPr lang="en-US" sz="1400" dirty="0" err="1" smtClean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VeryBigApp</a:t>
            </a:r>
            <a:r>
              <a:rPr lang="en-US" sz="1400" dirty="0" smtClean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: </a:t>
            </a:r>
            <a:r>
              <a:rPr lang="en-US" sz="1400" dirty="0" err="1" smtClean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IApplication</a:t>
            </a:r>
            <a:endParaRPr lang="en-US" sz="1400" dirty="0" smtClean="0">
              <a:solidFill>
                <a:schemeClr val="accent2">
                  <a:lumMod val="5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en-US" sz="1400" dirty="0" smtClean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en-US" sz="1400" dirty="0" smtClean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   // </a:t>
            </a:r>
            <a:r>
              <a:rPr lang="ru-RU" sz="1400" dirty="0" smtClean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реализация</a:t>
            </a:r>
            <a:endParaRPr lang="en-US" sz="1400" dirty="0" smtClean="0">
              <a:solidFill>
                <a:schemeClr val="accent2">
                  <a:lumMod val="5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en-US" sz="1400" dirty="0" smtClean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}</a:t>
            </a:r>
            <a:endParaRPr lang="en-US" sz="1400" dirty="0">
              <a:solidFill>
                <a:schemeClr val="accent2">
                  <a:lumMod val="50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8162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DIP</a:t>
            </a:r>
            <a:r>
              <a:rPr lang="ru-RU" dirty="0"/>
              <a:t>:</a:t>
            </a:r>
            <a:r>
              <a:rPr lang="en-US" dirty="0"/>
              <a:t> </a:t>
            </a:r>
            <a:r>
              <a:rPr lang="ru-RU" dirty="0"/>
              <a:t>правильный вариант</a:t>
            </a:r>
            <a:endParaRPr lang="en-US" dirty="0"/>
          </a:p>
        </p:txBody>
      </p:sp>
      <p:sp>
        <p:nvSpPr>
          <p:cNvPr id="3" name="Rectangle 7"/>
          <p:cNvSpPr>
            <a:spLocks noChangeArrowheads="1"/>
          </p:cNvSpPr>
          <p:nvPr/>
        </p:nvSpPr>
        <p:spPr bwMode="auto">
          <a:xfrm>
            <a:off x="228600" y="914400"/>
            <a:ext cx="8534400" cy="42780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class Developer</a:t>
            </a:r>
          </a:p>
          <a:p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ru-RU" sz="16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public void </a:t>
            </a:r>
            <a:r>
              <a:rPr lang="en-US" sz="1600" dirty="0" err="1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WriteApplication</a:t>
            </a:r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(</a:t>
            </a:r>
            <a:r>
              <a:rPr lang="en-US" sz="1600" dirty="0" err="1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IApplication</a:t>
            </a:r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app)</a:t>
            </a:r>
          </a:p>
          <a:p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   {</a:t>
            </a:r>
          </a:p>
          <a:p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1600" dirty="0" err="1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WriteCode</a:t>
            </a:r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(app);</a:t>
            </a:r>
          </a:p>
          <a:p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   }</a:t>
            </a:r>
          </a:p>
          <a:p>
            <a:endParaRPr lang="en-US" sz="1600" dirty="0">
              <a:solidFill>
                <a:schemeClr val="accent2">
                  <a:lumMod val="5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   private void </a:t>
            </a:r>
            <a:r>
              <a:rPr lang="en-US" sz="1600" dirty="0" err="1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WriteCode</a:t>
            </a:r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() { ... };</a:t>
            </a:r>
          </a:p>
          <a:p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}</a:t>
            </a:r>
          </a:p>
          <a:p>
            <a:endParaRPr lang="en-US" sz="1600" dirty="0">
              <a:solidFill>
                <a:schemeClr val="accent2">
                  <a:lumMod val="5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public static void Main()</a:t>
            </a:r>
          </a:p>
          <a:p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   Developer </a:t>
            </a:r>
            <a:r>
              <a:rPr lang="en-US" sz="1600" dirty="0" err="1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dev</a:t>
            </a:r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= new Developer();</a:t>
            </a:r>
          </a:p>
          <a:p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600" dirty="0" err="1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IApplication</a:t>
            </a:r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app = new </a:t>
            </a:r>
            <a:r>
              <a:rPr lang="en-US" sz="1600" dirty="0" err="1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VeryBigApp</a:t>
            </a:r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(); // </a:t>
            </a:r>
            <a:r>
              <a:rPr lang="ru-RU" sz="16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теперь мы умеем писать что угодно</a:t>
            </a:r>
            <a:endParaRPr lang="en-US" sz="1600" dirty="0">
              <a:solidFill>
                <a:schemeClr val="accent2">
                  <a:lumMod val="5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600" dirty="0" err="1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dev.WriteApplication</a:t>
            </a:r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(app);</a:t>
            </a:r>
          </a:p>
          <a:p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228600" y="5410200"/>
            <a:ext cx="868680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ru-RU" sz="2000" dirty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Это шаблон </a:t>
            </a: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Dependency Injection</a:t>
            </a:r>
            <a:r>
              <a:rPr lang="ru-RU" sz="2000" dirty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(</a:t>
            </a: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Method Injection</a:t>
            </a:r>
            <a:r>
              <a:rPr lang="ru-RU" sz="2000" dirty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),</a:t>
            </a: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ru-RU" sz="2000" dirty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но можно использовать и другие шаблоны (например, </a:t>
            </a: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Service Locator</a:t>
            </a:r>
            <a:r>
              <a:rPr lang="ru-RU" sz="2000" dirty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), а также </a:t>
            </a:r>
            <a:r>
              <a:rPr lang="en-US" sz="2000" dirty="0" err="1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IoC</a:t>
            </a: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Frameworks</a:t>
            </a:r>
          </a:p>
        </p:txBody>
      </p:sp>
    </p:spTree>
    <p:extLst>
      <p:ext uri="{BB962C8B-B14F-4D97-AF65-F5344CB8AC3E}">
        <p14:creationId xmlns:p14="http://schemas.microsoft.com/office/powerpoint/2010/main" val="1934603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 Patterns. Constructor Injection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228600" y="990600"/>
            <a:ext cx="8610600" cy="4351338"/>
          </a:xfrm>
          <a:prstGeom prst="rect">
            <a:avLst/>
          </a:prstGeom>
        </p:spPr>
        <p:txBody>
          <a:bodyPr/>
          <a:lstStyle>
            <a:lvl1pPr marL="257168" indent="-257168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199" indent="-214308" algn="l" defTabSz="342892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28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20" indent="-171446" algn="l" defTabSz="342892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12" indent="-171446" algn="l" defTabSz="342892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03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2296" indent="0" algn="just" fontAlgn="auto">
              <a:spcAft>
                <a:spcPts val="0"/>
              </a:spcAft>
              <a:buFont typeface="Arial"/>
              <a:buNone/>
            </a:pPr>
            <a:r>
              <a:rPr lang="ru-RU" sz="2000" b="1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Назначение</a:t>
            </a:r>
            <a:r>
              <a:rPr lang="en-US" sz="2000" b="1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ru-RU" sz="2000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Разорвать жесткую связь между классом и его </a:t>
            </a:r>
            <a:r>
              <a:rPr lang="ru-RU" sz="2000" b="1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обязательными </a:t>
            </a:r>
            <a:r>
              <a:rPr lang="ru-RU" sz="2000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зависимостями.</a:t>
            </a:r>
            <a:endParaRPr lang="en-US" sz="2000" smtClean="0">
              <a:solidFill>
                <a:schemeClr val="accent2">
                  <a:lumMod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  <a:p>
            <a:pPr marL="82296" indent="0" algn="just" fontAlgn="auto">
              <a:spcAft>
                <a:spcPts val="0"/>
              </a:spcAft>
              <a:buFont typeface="Arial"/>
              <a:buNone/>
            </a:pPr>
            <a:endParaRPr lang="en-US" sz="2000" smtClean="0">
              <a:solidFill>
                <a:schemeClr val="accent2">
                  <a:lumMod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  <a:p>
            <a:pPr marL="82296" indent="0" algn="just" fontAlgn="auto">
              <a:spcAft>
                <a:spcPts val="0"/>
              </a:spcAft>
              <a:buFont typeface="Arial"/>
              <a:buNone/>
            </a:pPr>
            <a:r>
              <a:rPr lang="ru-RU" sz="2000" b="1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Передача зависимостей через конструктор является предпочтительным способом внедрения зависимостей, поскольку в этом случае проще всего обеспечить четкий контракт между классом и его клиентами</a:t>
            </a:r>
            <a:endParaRPr lang="ru-RU" sz="2000" dirty="0" smtClean="0">
              <a:solidFill>
                <a:schemeClr val="accent2">
                  <a:lumMod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2584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 Patterns. Constructor Injection</a:t>
            </a:r>
          </a:p>
        </p:txBody>
      </p:sp>
      <p:sp>
        <p:nvSpPr>
          <p:cNvPr id="3" name="Rectangle 2"/>
          <p:cNvSpPr/>
          <p:nvPr/>
        </p:nvSpPr>
        <p:spPr>
          <a:xfrm>
            <a:off x="228600" y="990600"/>
            <a:ext cx="8534400" cy="36317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Consolas" charset="0"/>
              </a:rPr>
              <a:t>// </a:t>
            </a:r>
            <a:r>
              <a:rPr lang="en-US" sz="1600" dirty="0" err="1">
                <a:solidFill>
                  <a:schemeClr val="accent2">
                    <a:lumMod val="50000"/>
                  </a:schemeClr>
                </a:solidFill>
                <a:latin typeface="Consolas" charset="0"/>
              </a:rPr>
              <a:t>Декораторы</a:t>
            </a:r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Consolas" charset="0"/>
              </a:rPr>
              <a:t> </a:t>
            </a:r>
            <a:r>
              <a:rPr lang="en-US" sz="1600" dirty="0" err="1">
                <a:solidFill>
                  <a:schemeClr val="accent2">
                    <a:lumMod val="50000"/>
                  </a:schemeClr>
                </a:solidFill>
                <a:latin typeface="Consolas" charset="0"/>
              </a:rPr>
              <a:t>var</a:t>
            </a:r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Consolas" charset="0"/>
              </a:rPr>
              <a:t> </a:t>
            </a:r>
            <a:r>
              <a:rPr lang="en-US" sz="1600" dirty="0" err="1">
                <a:solidFill>
                  <a:schemeClr val="accent2">
                    <a:lumMod val="50000"/>
                  </a:schemeClr>
                </a:solidFill>
                <a:latin typeface="Consolas" charset="0"/>
              </a:rPr>
              <a:t>ms</a:t>
            </a:r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Consolas" charset="0"/>
              </a:rPr>
              <a:t> = new </a:t>
            </a:r>
            <a:r>
              <a:rPr lang="en-US" sz="1600" dirty="0" err="1">
                <a:solidFill>
                  <a:schemeClr val="accent2">
                    <a:lumMod val="50000"/>
                  </a:schemeClr>
                </a:solidFill>
                <a:latin typeface="Consolas" charset="0"/>
              </a:rPr>
              <a:t>MemoryStream</a:t>
            </a:r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Consolas" charset="0"/>
              </a:rPr>
              <a:t>(); </a:t>
            </a:r>
            <a:endParaRPr lang="en-US" sz="1600" dirty="0" smtClean="0">
              <a:solidFill>
                <a:schemeClr val="accent2">
                  <a:lumMod val="50000"/>
                </a:schemeClr>
              </a:solidFill>
              <a:latin typeface="Consolas" charset="0"/>
            </a:endParaRPr>
          </a:p>
          <a:p>
            <a:r>
              <a:rPr lang="en-US" sz="1600" dirty="0" err="1" smtClean="0">
                <a:solidFill>
                  <a:schemeClr val="accent2">
                    <a:lumMod val="50000"/>
                  </a:schemeClr>
                </a:solidFill>
                <a:latin typeface="Consolas" charset="0"/>
              </a:rPr>
              <a:t>var</a:t>
            </a:r>
            <a:r>
              <a:rPr lang="en-US" sz="1600" dirty="0" smtClean="0">
                <a:solidFill>
                  <a:schemeClr val="accent2">
                    <a:lumMod val="50000"/>
                  </a:schemeClr>
                </a:solidFill>
                <a:latin typeface="Consolas" charset="0"/>
              </a:rPr>
              <a:t> </a:t>
            </a:r>
            <a:r>
              <a:rPr lang="en-US" sz="1600" dirty="0" err="1">
                <a:solidFill>
                  <a:schemeClr val="accent2">
                    <a:lumMod val="50000"/>
                  </a:schemeClr>
                </a:solidFill>
                <a:latin typeface="Consolas" charset="0"/>
              </a:rPr>
              <a:t>bs</a:t>
            </a:r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Consolas" charset="0"/>
              </a:rPr>
              <a:t> = new </a:t>
            </a:r>
            <a:r>
              <a:rPr lang="en-US" sz="1600" dirty="0" err="1">
                <a:solidFill>
                  <a:schemeClr val="accent2">
                    <a:lumMod val="50000"/>
                  </a:schemeClr>
                </a:solidFill>
                <a:latin typeface="Consolas" charset="0"/>
              </a:rPr>
              <a:t>BufferedStream</a:t>
            </a:r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Consolas" charset="0"/>
              </a:rPr>
              <a:t>(</a:t>
            </a:r>
            <a:r>
              <a:rPr lang="en-US" sz="1600" dirty="0" err="1">
                <a:solidFill>
                  <a:schemeClr val="accent2">
                    <a:lumMod val="50000"/>
                  </a:schemeClr>
                </a:solidFill>
                <a:latin typeface="Consolas" charset="0"/>
              </a:rPr>
              <a:t>ms</a:t>
            </a:r>
            <a:r>
              <a:rPr lang="en-US" sz="1600" dirty="0" smtClean="0">
                <a:solidFill>
                  <a:schemeClr val="accent2">
                    <a:lumMod val="50000"/>
                  </a:schemeClr>
                </a:solidFill>
                <a:latin typeface="Consolas" charset="0"/>
              </a:rPr>
              <a:t>);</a:t>
            </a:r>
          </a:p>
          <a:p>
            <a:r>
              <a:rPr lang="en-US" sz="1600" dirty="0" smtClean="0">
                <a:solidFill>
                  <a:schemeClr val="accent2">
                    <a:lumMod val="50000"/>
                  </a:schemeClr>
                </a:solidFill>
                <a:latin typeface="Consolas" charset="0"/>
              </a:rPr>
              <a:t> </a:t>
            </a:r>
          </a:p>
          <a:p>
            <a:r>
              <a:rPr lang="en-US" sz="1600" dirty="0" smtClean="0">
                <a:solidFill>
                  <a:schemeClr val="accent2">
                    <a:lumMod val="50000"/>
                  </a:schemeClr>
                </a:solidFill>
                <a:latin typeface="Consolas" charset="0"/>
              </a:rPr>
              <a:t>// </a:t>
            </a:r>
            <a:r>
              <a:rPr lang="en-US" sz="1600" dirty="0" err="1">
                <a:solidFill>
                  <a:schemeClr val="accent2">
                    <a:lumMod val="50000"/>
                  </a:schemeClr>
                </a:solidFill>
                <a:latin typeface="Consolas" charset="0"/>
              </a:rPr>
              <a:t>Стратегия</a:t>
            </a:r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Consolas" charset="0"/>
              </a:rPr>
              <a:t> </a:t>
            </a:r>
            <a:r>
              <a:rPr lang="en-US" sz="1600" dirty="0" err="1">
                <a:solidFill>
                  <a:schemeClr val="accent2">
                    <a:lumMod val="50000"/>
                  </a:schemeClr>
                </a:solidFill>
                <a:latin typeface="Consolas" charset="0"/>
              </a:rPr>
              <a:t>сортировки</a:t>
            </a:r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Consolas" charset="0"/>
              </a:rPr>
              <a:t> </a:t>
            </a:r>
            <a:endParaRPr lang="en-US" sz="1600" dirty="0" smtClean="0">
              <a:solidFill>
                <a:schemeClr val="accent2">
                  <a:lumMod val="50000"/>
                </a:schemeClr>
              </a:solidFill>
              <a:latin typeface="Consolas" charset="0"/>
            </a:endParaRPr>
          </a:p>
          <a:p>
            <a:r>
              <a:rPr lang="en-US" sz="1600" dirty="0" err="1" smtClean="0">
                <a:solidFill>
                  <a:schemeClr val="accent2">
                    <a:lumMod val="50000"/>
                  </a:schemeClr>
                </a:solidFill>
                <a:latin typeface="Consolas" charset="0"/>
              </a:rPr>
              <a:t>var</a:t>
            </a:r>
            <a:r>
              <a:rPr lang="en-US" sz="1600" dirty="0" smtClean="0">
                <a:solidFill>
                  <a:schemeClr val="accent2">
                    <a:lumMod val="50000"/>
                  </a:schemeClr>
                </a:solidFill>
                <a:latin typeface="Consolas" charset="0"/>
              </a:rPr>
              <a:t> </a:t>
            </a:r>
            <a:r>
              <a:rPr lang="en-US" sz="1600" dirty="0" err="1">
                <a:solidFill>
                  <a:schemeClr val="accent2">
                    <a:lumMod val="50000"/>
                  </a:schemeClr>
                </a:solidFill>
                <a:latin typeface="Consolas" charset="0"/>
              </a:rPr>
              <a:t>sortedArray</a:t>
            </a:r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Consolas" charset="0"/>
              </a:rPr>
              <a:t> </a:t>
            </a:r>
            <a:r>
              <a:rPr lang="en-US" sz="1600" dirty="0" smtClean="0">
                <a:solidFill>
                  <a:schemeClr val="accent2">
                    <a:lumMod val="50000"/>
                  </a:schemeClr>
                </a:solidFill>
                <a:latin typeface="Consolas" charset="0"/>
              </a:rPr>
              <a:t>= 		new</a:t>
            </a:r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Consolas" charset="0"/>
              </a:rPr>
              <a:t> </a:t>
            </a:r>
            <a:r>
              <a:rPr lang="en-US" sz="1600" dirty="0" err="1" smtClean="0">
                <a:solidFill>
                  <a:schemeClr val="accent2">
                    <a:lumMod val="50000"/>
                  </a:schemeClr>
                </a:solidFill>
                <a:latin typeface="Consolas" charset="0"/>
              </a:rPr>
              <a:t>SortedList</a:t>
            </a:r>
            <a:r>
              <a:rPr lang="en-US" sz="1600" dirty="0" smtClean="0">
                <a:solidFill>
                  <a:schemeClr val="accent2">
                    <a:lumMod val="50000"/>
                  </a:schemeClr>
                </a:solidFill>
                <a:latin typeface="Consolas" charset="0"/>
              </a:rPr>
              <a:t>&lt;</a:t>
            </a:r>
            <a:r>
              <a:rPr lang="en-US" sz="1600" dirty="0" err="1" smtClean="0">
                <a:solidFill>
                  <a:schemeClr val="accent2">
                    <a:lumMod val="50000"/>
                  </a:schemeClr>
                </a:solidFill>
                <a:latin typeface="Consolas" charset="0"/>
              </a:rPr>
              <a:t>int,string</a:t>
            </a:r>
            <a:r>
              <a:rPr lang="en-US" sz="1600" dirty="0" smtClean="0">
                <a:solidFill>
                  <a:schemeClr val="accent2">
                    <a:lumMod val="50000"/>
                  </a:schemeClr>
                </a:solidFill>
                <a:latin typeface="Consolas" charset="0"/>
              </a:rPr>
              <a:t>&gt;(new</a:t>
            </a:r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Consolas" charset="0"/>
              </a:rPr>
              <a:t> </a:t>
            </a:r>
            <a:r>
              <a:rPr lang="en-US" sz="1600" dirty="0" err="1">
                <a:solidFill>
                  <a:schemeClr val="accent2">
                    <a:lumMod val="50000"/>
                  </a:schemeClr>
                </a:solidFill>
                <a:latin typeface="Consolas" charset="0"/>
              </a:rPr>
              <a:t>CustomComparer</a:t>
            </a:r>
            <a:r>
              <a:rPr lang="en-US" sz="1600" dirty="0" smtClean="0">
                <a:solidFill>
                  <a:schemeClr val="accent2">
                    <a:lumMod val="50000"/>
                  </a:schemeClr>
                </a:solidFill>
                <a:latin typeface="Consolas" charset="0"/>
              </a:rPr>
              <a:t>());</a:t>
            </a:r>
          </a:p>
          <a:p>
            <a:r>
              <a:rPr lang="en-US" sz="1600" dirty="0" smtClean="0">
                <a:solidFill>
                  <a:schemeClr val="accent2">
                    <a:lumMod val="50000"/>
                  </a:schemeClr>
                </a:solidFill>
                <a:latin typeface="Consolas" charset="0"/>
              </a:rPr>
              <a:t> </a:t>
            </a:r>
          </a:p>
          <a:p>
            <a:r>
              <a:rPr lang="en-US" sz="1600" dirty="0" smtClean="0">
                <a:solidFill>
                  <a:schemeClr val="accent2">
                    <a:lumMod val="50000"/>
                  </a:schemeClr>
                </a:solidFill>
                <a:latin typeface="Consolas" charset="0"/>
              </a:rPr>
              <a:t>// </a:t>
            </a:r>
            <a:r>
              <a:rPr lang="en-US" sz="1600" dirty="0" err="1">
                <a:solidFill>
                  <a:schemeClr val="accent2">
                    <a:lumMod val="50000"/>
                  </a:schemeClr>
                </a:solidFill>
                <a:latin typeface="Consolas" charset="0"/>
              </a:rPr>
              <a:t>Класс</a:t>
            </a:r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Consolas" charset="0"/>
              </a:rPr>
              <a:t> </a:t>
            </a:r>
            <a:r>
              <a:rPr lang="en-US" sz="1600" dirty="0" err="1">
                <a:solidFill>
                  <a:schemeClr val="accent2">
                    <a:lumMod val="50000"/>
                  </a:schemeClr>
                </a:solidFill>
                <a:latin typeface="Consolas" charset="0"/>
              </a:rPr>
              <a:t>ResourceReader</a:t>
            </a:r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Consolas" charset="0"/>
              </a:rPr>
              <a:t> </a:t>
            </a:r>
            <a:r>
              <a:rPr lang="en-US" sz="1600" dirty="0" err="1">
                <a:solidFill>
                  <a:schemeClr val="accent2">
                    <a:lumMod val="50000"/>
                  </a:schemeClr>
                </a:solidFill>
                <a:latin typeface="Consolas" charset="0"/>
              </a:rPr>
              <a:t>принимает</a:t>
            </a:r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Consolas" charset="0"/>
              </a:rPr>
              <a:t> Stream </a:t>
            </a:r>
            <a:endParaRPr lang="en-US" sz="1600" dirty="0" smtClean="0">
              <a:solidFill>
                <a:schemeClr val="accent2">
                  <a:lumMod val="50000"/>
                </a:schemeClr>
              </a:solidFill>
              <a:latin typeface="Consolas" charset="0"/>
            </a:endParaRPr>
          </a:p>
          <a:p>
            <a:r>
              <a:rPr lang="en-US" sz="1600" dirty="0" smtClean="0">
                <a:solidFill>
                  <a:schemeClr val="accent2">
                    <a:lumMod val="50000"/>
                  </a:schemeClr>
                </a:solidFill>
                <a:latin typeface="Consolas" charset="0"/>
              </a:rPr>
              <a:t>Stream </a:t>
            </a:r>
            <a:r>
              <a:rPr lang="en-US" sz="1600" dirty="0" err="1">
                <a:solidFill>
                  <a:schemeClr val="accent2">
                    <a:lumMod val="50000"/>
                  </a:schemeClr>
                </a:solidFill>
                <a:latin typeface="Consolas" charset="0"/>
              </a:rPr>
              <a:t>ms</a:t>
            </a:r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Consolas" charset="0"/>
              </a:rPr>
              <a:t> = new </a:t>
            </a:r>
            <a:r>
              <a:rPr lang="en-US" sz="1600" dirty="0" err="1">
                <a:solidFill>
                  <a:schemeClr val="accent2">
                    <a:lumMod val="50000"/>
                  </a:schemeClr>
                </a:solidFill>
                <a:latin typeface="Consolas" charset="0"/>
              </a:rPr>
              <a:t>MemoryStream</a:t>
            </a:r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Consolas" charset="0"/>
              </a:rPr>
              <a:t>(); </a:t>
            </a:r>
            <a:endParaRPr lang="en-US" sz="1600" dirty="0" smtClean="0">
              <a:solidFill>
                <a:schemeClr val="accent2">
                  <a:lumMod val="50000"/>
                </a:schemeClr>
              </a:solidFill>
              <a:latin typeface="Consolas" charset="0"/>
            </a:endParaRPr>
          </a:p>
          <a:p>
            <a:r>
              <a:rPr lang="en-US" sz="1600" dirty="0" err="1" smtClean="0">
                <a:solidFill>
                  <a:schemeClr val="accent2">
                    <a:lumMod val="50000"/>
                  </a:schemeClr>
                </a:solidFill>
                <a:latin typeface="Consolas" charset="0"/>
              </a:rPr>
              <a:t>var</a:t>
            </a:r>
            <a:r>
              <a:rPr lang="en-US" sz="1600" dirty="0" smtClean="0">
                <a:solidFill>
                  <a:schemeClr val="accent2">
                    <a:lumMod val="50000"/>
                  </a:schemeClr>
                </a:solidFill>
                <a:latin typeface="Consolas" charset="0"/>
              </a:rPr>
              <a:t> </a:t>
            </a:r>
            <a:r>
              <a:rPr lang="en-US" sz="1600" dirty="0" err="1">
                <a:solidFill>
                  <a:schemeClr val="accent2">
                    <a:lumMod val="50000"/>
                  </a:schemeClr>
                </a:solidFill>
                <a:latin typeface="Consolas" charset="0"/>
              </a:rPr>
              <a:t>resourceReader</a:t>
            </a:r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Consolas" charset="0"/>
              </a:rPr>
              <a:t> = new </a:t>
            </a:r>
            <a:r>
              <a:rPr lang="en-US" sz="1600" dirty="0" err="1">
                <a:solidFill>
                  <a:schemeClr val="accent2">
                    <a:lumMod val="50000"/>
                  </a:schemeClr>
                </a:solidFill>
                <a:latin typeface="Consolas" charset="0"/>
              </a:rPr>
              <a:t>ResourceReader</a:t>
            </a:r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Consolas" charset="0"/>
              </a:rPr>
              <a:t>(</a:t>
            </a:r>
            <a:r>
              <a:rPr lang="en-US" sz="1600" dirty="0" err="1">
                <a:solidFill>
                  <a:schemeClr val="accent2">
                    <a:lumMod val="50000"/>
                  </a:schemeClr>
                </a:solidFill>
                <a:latin typeface="Consolas" charset="0"/>
              </a:rPr>
              <a:t>ms</a:t>
            </a:r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Consolas" charset="0"/>
              </a:rPr>
              <a:t>); </a:t>
            </a:r>
            <a:endParaRPr lang="en-US" sz="1600" dirty="0" smtClean="0">
              <a:solidFill>
                <a:schemeClr val="accent2">
                  <a:lumMod val="50000"/>
                </a:schemeClr>
              </a:solidFill>
              <a:latin typeface="Consolas" charset="0"/>
            </a:endParaRPr>
          </a:p>
          <a:p>
            <a:endParaRPr lang="en-US" sz="1600" dirty="0" smtClean="0">
              <a:solidFill>
                <a:schemeClr val="accent2">
                  <a:lumMod val="50000"/>
                </a:schemeClr>
              </a:solidFill>
              <a:latin typeface="Consolas" charset="0"/>
            </a:endParaRPr>
          </a:p>
          <a:p>
            <a:r>
              <a:rPr lang="en-US" sz="1600" dirty="0" smtClean="0">
                <a:solidFill>
                  <a:schemeClr val="accent2">
                    <a:lumMod val="50000"/>
                  </a:schemeClr>
                </a:solidFill>
                <a:latin typeface="Consolas" charset="0"/>
              </a:rPr>
              <a:t>// </a:t>
            </a:r>
            <a:r>
              <a:rPr lang="en-US" sz="1600" dirty="0" err="1">
                <a:solidFill>
                  <a:schemeClr val="accent2">
                    <a:lumMod val="50000"/>
                  </a:schemeClr>
                </a:solidFill>
                <a:latin typeface="Consolas" charset="0"/>
              </a:rPr>
              <a:t>BinaryReader</a:t>
            </a:r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Consolas" charset="0"/>
              </a:rPr>
              <a:t>/</a:t>
            </a:r>
            <a:r>
              <a:rPr lang="en-US" sz="1600" dirty="0" err="1">
                <a:solidFill>
                  <a:schemeClr val="accent2">
                    <a:lumMod val="50000"/>
                  </a:schemeClr>
                </a:solidFill>
                <a:latin typeface="Consolas" charset="0"/>
              </a:rPr>
              <a:t>BinaryWriter</a:t>
            </a:r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Consolas" charset="0"/>
              </a:rPr>
              <a:t>, </a:t>
            </a:r>
            <a:r>
              <a:rPr lang="en-US" sz="1600" dirty="0" err="1">
                <a:solidFill>
                  <a:schemeClr val="accent2">
                    <a:lumMod val="50000"/>
                  </a:schemeClr>
                </a:solidFill>
                <a:latin typeface="Consolas" charset="0"/>
              </a:rPr>
              <a:t>StreamReader</a:t>
            </a:r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Consolas" charset="0"/>
              </a:rPr>
              <a:t>/</a:t>
            </a:r>
            <a:r>
              <a:rPr lang="en-US" sz="1600" dirty="0" err="1">
                <a:solidFill>
                  <a:schemeClr val="accent2">
                    <a:lumMod val="50000"/>
                  </a:schemeClr>
                </a:solidFill>
                <a:latin typeface="Consolas" charset="0"/>
              </a:rPr>
              <a:t>StreamWriter</a:t>
            </a:r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Consolas" charset="0"/>
              </a:rPr>
              <a:t> </a:t>
            </a:r>
            <a:endParaRPr lang="en-US" sz="1600" dirty="0" smtClean="0">
              <a:solidFill>
                <a:schemeClr val="accent2">
                  <a:lumMod val="50000"/>
                </a:schemeClr>
              </a:solidFill>
              <a:latin typeface="Consolas" charset="0"/>
            </a:endParaRPr>
          </a:p>
          <a:p>
            <a:r>
              <a:rPr lang="en-US" sz="1600" dirty="0" smtClean="0">
                <a:solidFill>
                  <a:schemeClr val="accent2">
                    <a:lumMod val="50000"/>
                  </a:schemeClr>
                </a:solidFill>
                <a:latin typeface="Consolas" charset="0"/>
              </a:rPr>
              <a:t>// </a:t>
            </a:r>
            <a:r>
              <a:rPr lang="en-US" sz="1600" dirty="0" err="1">
                <a:solidFill>
                  <a:schemeClr val="accent2">
                    <a:lumMod val="50000"/>
                  </a:schemeClr>
                </a:solidFill>
                <a:latin typeface="Consolas" charset="0"/>
              </a:rPr>
              <a:t>также</a:t>
            </a:r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Consolas" charset="0"/>
              </a:rPr>
              <a:t> </a:t>
            </a:r>
            <a:r>
              <a:rPr lang="en-US" sz="1600" dirty="0" err="1">
                <a:solidFill>
                  <a:schemeClr val="accent2">
                    <a:lumMod val="50000"/>
                  </a:schemeClr>
                </a:solidFill>
                <a:latin typeface="Consolas" charset="0"/>
              </a:rPr>
              <a:t>принимают</a:t>
            </a:r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Consolas" charset="0"/>
              </a:rPr>
              <a:t> Stream </a:t>
            </a:r>
            <a:r>
              <a:rPr lang="en-US" sz="1600" dirty="0" err="1">
                <a:solidFill>
                  <a:schemeClr val="accent2">
                    <a:lumMod val="50000"/>
                  </a:schemeClr>
                </a:solidFill>
                <a:latin typeface="Consolas" charset="0"/>
              </a:rPr>
              <a:t>через</a:t>
            </a:r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Consolas" charset="0"/>
              </a:rPr>
              <a:t> </a:t>
            </a:r>
            <a:r>
              <a:rPr lang="en-US" sz="1600" dirty="0" err="1">
                <a:solidFill>
                  <a:schemeClr val="accent2">
                    <a:lumMod val="50000"/>
                  </a:schemeClr>
                </a:solidFill>
                <a:latin typeface="Consolas" charset="0"/>
              </a:rPr>
              <a:t>конструктор</a:t>
            </a:r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Consolas" charset="0"/>
              </a:rPr>
              <a:t> </a:t>
            </a:r>
            <a:endParaRPr lang="en-US" sz="1600" dirty="0" smtClean="0">
              <a:solidFill>
                <a:schemeClr val="accent2">
                  <a:lumMod val="50000"/>
                </a:schemeClr>
              </a:solidFill>
              <a:latin typeface="Consolas" charset="0"/>
            </a:endParaRPr>
          </a:p>
          <a:p>
            <a:r>
              <a:rPr lang="en-US" sz="1600" dirty="0" err="1" smtClean="0">
                <a:solidFill>
                  <a:schemeClr val="accent2">
                    <a:lumMod val="50000"/>
                  </a:schemeClr>
                </a:solidFill>
                <a:latin typeface="Consolas" charset="0"/>
              </a:rPr>
              <a:t>var</a:t>
            </a:r>
            <a:r>
              <a:rPr lang="en-US" sz="1600" dirty="0" smtClean="0">
                <a:solidFill>
                  <a:schemeClr val="accent2">
                    <a:lumMod val="50000"/>
                  </a:schemeClr>
                </a:solidFill>
                <a:latin typeface="Consolas" charset="0"/>
              </a:rPr>
              <a:t> </a:t>
            </a:r>
            <a:r>
              <a:rPr lang="en-US" sz="1600" dirty="0" err="1">
                <a:solidFill>
                  <a:schemeClr val="accent2">
                    <a:lumMod val="50000"/>
                  </a:schemeClr>
                </a:solidFill>
                <a:latin typeface="Consolas" charset="0"/>
              </a:rPr>
              <a:t>textReader</a:t>
            </a:r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Consolas" charset="0"/>
              </a:rPr>
              <a:t> = new </a:t>
            </a:r>
            <a:r>
              <a:rPr lang="en-US" sz="1600" dirty="0" err="1">
                <a:solidFill>
                  <a:schemeClr val="accent2">
                    <a:lumMod val="50000"/>
                  </a:schemeClr>
                </a:solidFill>
                <a:latin typeface="Consolas" charset="0"/>
              </a:rPr>
              <a:t>StreamReader</a:t>
            </a:r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Consolas" charset="0"/>
              </a:rPr>
              <a:t>(</a:t>
            </a:r>
            <a:r>
              <a:rPr lang="en-US" sz="1600" dirty="0" err="1">
                <a:solidFill>
                  <a:schemeClr val="accent2">
                    <a:lumMod val="50000"/>
                  </a:schemeClr>
                </a:solidFill>
                <a:latin typeface="Consolas" charset="0"/>
              </a:rPr>
              <a:t>ms</a:t>
            </a:r>
            <a:r>
              <a:rPr lang="en-US" sz="1600" dirty="0" smtClean="0">
                <a:solidFill>
                  <a:schemeClr val="accent2">
                    <a:lumMod val="50000"/>
                  </a:schemeClr>
                </a:solidFill>
                <a:latin typeface="Consolas" charset="0"/>
              </a:rPr>
              <a:t>);</a:t>
            </a:r>
            <a:endParaRPr lang="en-US" sz="1600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2931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a typeface="Consolas" charset="0"/>
                <a:cs typeface="Consolas" charset="0"/>
              </a:rPr>
              <a:t>DI Patterns. Property Injection</a:t>
            </a:r>
            <a:endParaRPr lang="en-US" dirty="0"/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228600" y="1066800"/>
            <a:ext cx="8610600" cy="838200"/>
          </a:xfrm>
          <a:prstGeom prst="rect">
            <a:avLst/>
          </a:prstGeom>
        </p:spPr>
        <p:txBody>
          <a:bodyPr/>
          <a:lstStyle>
            <a:lvl1pPr marL="257168" indent="-257168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199" indent="-214308" algn="l" defTabSz="342892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28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20" indent="-171446" algn="l" defTabSz="342892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12" indent="-171446" algn="l" defTabSz="342892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03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2296" indent="0" fontAlgn="auto">
              <a:spcAft>
                <a:spcPts val="0"/>
              </a:spcAft>
              <a:buFont typeface="Arial"/>
              <a:buNone/>
            </a:pPr>
            <a:r>
              <a:rPr lang="ru-RU" sz="2000" b="1" dirty="0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Назначение </a:t>
            </a:r>
            <a:r>
              <a:rPr lang="en-US" sz="2000" b="1" dirty="0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- </a:t>
            </a:r>
            <a:r>
              <a:rPr lang="ru-RU" sz="2000" dirty="0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Разорвать жесткую связь между классом и его</a:t>
            </a:r>
            <a:r>
              <a:rPr lang="ru-RU" sz="2000" dirty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ru-RU" sz="2000" b="1" dirty="0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необязательными</a:t>
            </a:r>
            <a:r>
              <a:rPr lang="ru-RU" sz="2000" dirty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ru-RU" sz="2000" dirty="0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зависимостями.</a:t>
            </a:r>
            <a:endParaRPr lang="ru-RU" sz="2000" dirty="0">
              <a:solidFill>
                <a:schemeClr val="accent2">
                  <a:lumMod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28600" y="2057400"/>
            <a:ext cx="87630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000" dirty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Передачу зависимости через свойство следует применять </a:t>
            </a:r>
            <a:r>
              <a:rPr lang="ru-RU" sz="2000" b="1" dirty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только для необязательных зависимостей</a:t>
            </a:r>
            <a:r>
              <a:rPr lang="ru-RU" sz="2000" dirty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, для которых существует разумная реализация по умолчанию, известная классу сервиса; при этом должна существовать возможность изменить зависимость во время исполнения сервиса без серьезных последствий (в противном случае должно генерироваться исключение).</a:t>
            </a:r>
            <a:endParaRPr lang="en-US" sz="2000" dirty="0">
              <a:solidFill>
                <a:schemeClr val="accent2">
                  <a:lumMod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4914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Процесс разработки</a:t>
            </a:r>
            <a:endParaRPr lang="en-US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76200" y="714374"/>
            <a:ext cx="8229600" cy="704851"/>
          </a:xfrm>
          <a:prstGeom prst="rect">
            <a:avLst/>
          </a:prstGeom>
        </p:spPr>
        <p:txBody>
          <a:bodyPr anchor="ctr" anchorCtr="0"/>
          <a:lstStyle>
            <a:lvl1pPr marL="231775" indent="0" algn="l" defTabSz="339725" rtl="0" eaLnBrk="1" latinLnBrk="0" hangingPunct="1">
              <a:spcBef>
                <a:spcPct val="0"/>
              </a:spcBef>
              <a:buNone/>
              <a:tabLst/>
              <a:defRPr sz="2000" b="1" kern="1200">
                <a:solidFill>
                  <a:schemeClr val="accent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ru-RU" dirty="0" smtClean="0">
                <a:latin typeface="Calibri" charset="0"/>
                <a:ea typeface="Calibri" charset="0"/>
                <a:cs typeface="Calibri" charset="0"/>
              </a:rPr>
              <a:t>Технический долг</a:t>
            </a:r>
            <a:endParaRPr lang="en-US" dirty="0" smtClean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638800" y="1828800"/>
            <a:ext cx="3352800" cy="1143000"/>
          </a:xfrm>
          <a:prstGeom prst="rect">
            <a:avLst/>
          </a:prstGeom>
        </p:spPr>
        <p:txBody>
          <a:bodyPr/>
          <a:lstStyle>
            <a:lvl1pPr marL="257168" indent="-257168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199" indent="-214308" algn="l" defTabSz="342892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28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20" indent="-171446" algn="l" defTabSz="342892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12" indent="-171446" algn="l" defTabSz="342892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03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defRPr/>
            </a:pPr>
            <a:r>
              <a:rPr lang="ru-RU" sz="2000" dirty="0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увеличение времени на изменения</a:t>
            </a:r>
          </a:p>
          <a:p>
            <a:pPr fontAlgn="auto">
              <a:spcAft>
                <a:spcPts val="0"/>
              </a:spcAft>
              <a:defRPr/>
            </a:pPr>
            <a:r>
              <a:rPr lang="ru-RU" sz="2000" dirty="0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рост количества ошибок</a:t>
            </a:r>
          </a:p>
          <a:p>
            <a:pPr fontAlgn="auto">
              <a:spcAft>
                <a:spcPts val="0"/>
              </a:spcAft>
              <a:defRPr/>
            </a:pPr>
            <a:endParaRPr lang="en-US" sz="2000" dirty="0" smtClean="0">
              <a:solidFill>
                <a:schemeClr val="accent2">
                  <a:lumMod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5" name="Picture 2" descr="http://www.creditshelp.ru/images/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3657602"/>
            <a:ext cx="2514600" cy="1550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3949149" y="2957377"/>
            <a:ext cx="44595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ru-RU" sz="2800" b="1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%</a:t>
            </a:r>
            <a:endParaRPr lang="en-US" sz="2800" b="1">
              <a:solidFill>
                <a:schemeClr val="accent2">
                  <a:lumMod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4863549" y="2728777"/>
            <a:ext cx="44595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ru-RU" sz="2800" b="1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%</a:t>
            </a:r>
            <a:endParaRPr lang="en-US" sz="2800" b="1">
              <a:solidFill>
                <a:schemeClr val="accent2">
                  <a:lumMod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4253949" y="2195377"/>
            <a:ext cx="44595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ru-RU" sz="2800" b="1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%</a:t>
            </a:r>
            <a:endParaRPr lang="en-US" sz="2800" b="1">
              <a:solidFill>
                <a:schemeClr val="accent2">
                  <a:lumMod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3962401" y="5257800"/>
            <a:ext cx="1655005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ru-RU" sz="2000" b="1" dirty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Тело кредита</a:t>
            </a:r>
            <a:endParaRPr lang="en-US" sz="2000" b="1" dirty="0">
              <a:solidFill>
                <a:schemeClr val="accent2">
                  <a:lumMod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0" name="Right Arrow 9"/>
          <p:cNvSpPr/>
          <p:nvPr/>
        </p:nvSpPr>
        <p:spPr>
          <a:xfrm>
            <a:off x="609600" y="5257800"/>
            <a:ext cx="2819400" cy="228600"/>
          </a:xfrm>
          <a:prstGeom prst="rightArrow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1" name="Right Arrow 10"/>
          <p:cNvSpPr/>
          <p:nvPr/>
        </p:nvSpPr>
        <p:spPr>
          <a:xfrm>
            <a:off x="5943600" y="5257800"/>
            <a:ext cx="2819400" cy="228600"/>
          </a:xfrm>
          <a:prstGeom prst="rightArrow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304800" y="3962400"/>
            <a:ext cx="3505200" cy="11430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74320" indent="-274320" fontAlgn="auto"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Pct val="95000"/>
              <a:buFont typeface="Wingdings 2"/>
              <a:buChar char=""/>
              <a:defRPr/>
            </a:pPr>
            <a:r>
              <a:rPr lang="ru-RU" sz="2000" dirty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черновая разработка</a:t>
            </a:r>
          </a:p>
          <a:p>
            <a:pPr marL="274320" indent="-274320" fontAlgn="auto"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Pct val="95000"/>
              <a:buFont typeface="Wingdings 2"/>
              <a:buChar char=""/>
              <a:defRPr/>
            </a:pPr>
            <a:r>
              <a:rPr lang="ru-RU" sz="2000" dirty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отсутствие проектирования</a:t>
            </a:r>
          </a:p>
          <a:p>
            <a:pPr marL="274320" indent="-274320" fontAlgn="auto"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Pct val="95000"/>
              <a:buFont typeface="Wingdings 2"/>
              <a:buChar char=""/>
              <a:defRPr/>
            </a:pPr>
            <a:endParaRPr lang="en-US" sz="2000" dirty="0">
              <a:solidFill>
                <a:schemeClr val="accent2">
                  <a:lumMod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5715000" y="3962400"/>
            <a:ext cx="3048000" cy="11430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74320" indent="-274320" fontAlgn="auto"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Pct val="95000"/>
              <a:buFont typeface="Wingdings 2"/>
              <a:buChar char=""/>
              <a:defRPr/>
            </a:pPr>
            <a:r>
              <a:rPr lang="ru-RU" sz="2000" dirty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рефакторинг</a:t>
            </a:r>
          </a:p>
          <a:p>
            <a:pPr marL="274320" indent="-274320" fontAlgn="auto"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Pct val="95000"/>
              <a:buFont typeface="Wingdings 2"/>
              <a:buChar char=""/>
              <a:defRPr/>
            </a:pPr>
            <a:r>
              <a:rPr lang="ru-RU" sz="2000" dirty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улучшение качества дизайна и кода</a:t>
            </a:r>
          </a:p>
        </p:txBody>
      </p:sp>
      <p:sp>
        <p:nvSpPr>
          <p:cNvPr id="14" name="Rectangle 15"/>
          <p:cNvSpPr>
            <a:spLocks noChangeArrowheads="1"/>
          </p:cNvSpPr>
          <p:nvPr/>
        </p:nvSpPr>
        <p:spPr bwMode="auto">
          <a:xfrm>
            <a:off x="280305" y="5865611"/>
            <a:ext cx="82296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ru-RU" sz="2000" dirty="0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Вывод: </a:t>
            </a:r>
            <a:r>
              <a:rPr lang="ru-RU" sz="2000" dirty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технические </a:t>
            </a:r>
            <a:r>
              <a:rPr lang="ru-RU" sz="2000" b="1" dirty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долги</a:t>
            </a:r>
            <a:r>
              <a:rPr lang="ru-RU" sz="2000" dirty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== финансовые долги</a:t>
            </a:r>
            <a:endParaRPr lang="en-US" sz="2000" dirty="0">
              <a:solidFill>
                <a:schemeClr val="accent2">
                  <a:lumMod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5" name="Прямоугольник 3"/>
          <p:cNvSpPr/>
          <p:nvPr/>
        </p:nvSpPr>
        <p:spPr>
          <a:xfrm>
            <a:off x="228600" y="1580520"/>
            <a:ext cx="35814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Технические долги включают ту работу в проекте, которую мы решаем не делать в данный момент, но которая будет мешать развитию проекта в дальнейшем, если не будет выполнена</a:t>
            </a:r>
          </a:p>
        </p:txBody>
      </p:sp>
    </p:spTree>
    <p:extLst>
      <p:ext uri="{BB962C8B-B14F-4D97-AF65-F5344CB8AC3E}">
        <p14:creationId xmlns:p14="http://schemas.microsoft.com/office/powerpoint/2010/main" val="1815676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Consolas" charset="0"/>
                <a:cs typeface="Consolas" charset="0"/>
              </a:rPr>
              <a:t>DI Patterns. Property Injection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381000" y="1143000"/>
            <a:ext cx="838200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// </a:t>
            </a:r>
            <a:r>
              <a:rPr lang="en-US" sz="1600" dirty="0" err="1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Dependency.dll</a:t>
            </a:r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endParaRPr lang="en-US" sz="1600" dirty="0" smtClean="0">
              <a:solidFill>
                <a:schemeClr val="accent2">
                  <a:lumMod val="50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1600" dirty="0" smtClean="0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public</a:t>
            </a:r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 interface </a:t>
            </a:r>
            <a:r>
              <a:rPr lang="en-US" sz="1600" dirty="0" err="1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IDependency</a:t>
            </a:r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{ } </a:t>
            </a:r>
            <a:endParaRPr lang="en-US" sz="1600" dirty="0" smtClean="0">
              <a:solidFill>
                <a:schemeClr val="accent2">
                  <a:lumMod val="50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  <a:p>
            <a:endParaRPr lang="en-US" sz="1600" dirty="0">
              <a:solidFill>
                <a:schemeClr val="accent2">
                  <a:lumMod val="50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1600" dirty="0" smtClean="0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// </a:t>
            </a:r>
            <a:r>
              <a:rPr lang="en-US" sz="1600" dirty="0" err="1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CustomService.dll</a:t>
            </a:r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(!) </a:t>
            </a:r>
            <a:endParaRPr lang="en-US" sz="1600" dirty="0" smtClean="0">
              <a:solidFill>
                <a:schemeClr val="accent2">
                  <a:lumMod val="50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1600" dirty="0" smtClean="0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internal</a:t>
            </a:r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 class </a:t>
            </a:r>
            <a:r>
              <a:rPr lang="en-US" sz="1600" dirty="0" err="1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DefaultDependency</a:t>
            </a:r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: </a:t>
            </a:r>
            <a:r>
              <a:rPr lang="en-US" sz="1600" dirty="0" err="1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IDependency</a:t>
            </a:r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{ } </a:t>
            </a:r>
            <a:endParaRPr lang="en-US" sz="1600" dirty="0" smtClean="0">
              <a:solidFill>
                <a:schemeClr val="accent2">
                  <a:lumMod val="50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  <a:p>
            <a:endParaRPr lang="en-US" sz="1600" dirty="0">
              <a:solidFill>
                <a:schemeClr val="accent2">
                  <a:lumMod val="50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1600" dirty="0" smtClean="0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// </a:t>
            </a:r>
            <a:r>
              <a:rPr lang="en-US" sz="1600" dirty="0" err="1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CustomService.dll</a:t>
            </a:r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endParaRPr lang="en-US" sz="1600" dirty="0" smtClean="0">
              <a:solidFill>
                <a:schemeClr val="accent2">
                  <a:lumMod val="50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1600" dirty="0" smtClean="0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public</a:t>
            </a:r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 class </a:t>
            </a:r>
            <a:r>
              <a:rPr lang="en-US" sz="1600" dirty="0" err="1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CustomService</a:t>
            </a:r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endParaRPr lang="en-US" sz="1600" dirty="0" smtClean="0">
              <a:solidFill>
                <a:schemeClr val="accent2">
                  <a:lumMod val="50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1600" dirty="0" smtClean="0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{</a:t>
            </a:r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sz="1600" dirty="0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     public </a:t>
            </a:r>
            <a:r>
              <a:rPr lang="en-US" sz="1600" dirty="0" err="1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CustomService</a:t>
            </a:r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()</a:t>
            </a:r>
            <a:br>
              <a:rPr lang="en-US" sz="1600" dirty="0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     {</a:t>
            </a:r>
            <a:br>
              <a:rPr lang="en-US" sz="1600" dirty="0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         Dependency = new </a:t>
            </a:r>
            <a:r>
              <a:rPr lang="en-US" sz="1600" dirty="0" err="1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DefaultDependency</a:t>
            </a:r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();</a:t>
            </a:r>
            <a:br>
              <a:rPr lang="en-US" sz="1600" dirty="0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     }</a:t>
            </a:r>
            <a:br>
              <a:rPr lang="en-US" sz="1600" dirty="0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     public </a:t>
            </a:r>
            <a:r>
              <a:rPr lang="en-US" sz="1600" dirty="0" err="1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IDependency</a:t>
            </a:r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Dependency { get; set; } </a:t>
            </a:r>
            <a:endParaRPr lang="en-US" sz="1600" dirty="0" smtClean="0">
              <a:solidFill>
                <a:schemeClr val="accent2">
                  <a:lumMod val="50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1600" dirty="0" smtClean="0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}</a:t>
            </a:r>
            <a:endParaRPr lang="en-US" sz="1600" dirty="0">
              <a:solidFill>
                <a:schemeClr val="accent2">
                  <a:lumMod val="50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2513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Consolas" charset="0"/>
                <a:cs typeface="Consolas" charset="0"/>
              </a:rPr>
              <a:t>DI Patterns. Property Injection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419100" y="1219200"/>
            <a:ext cx="8305800" cy="3077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public class </a:t>
            </a:r>
            <a:r>
              <a:rPr lang="en-US" sz="1600" dirty="0" err="1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CustomService</a:t>
            </a:r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endParaRPr lang="en-US" sz="1600" dirty="0" smtClean="0">
              <a:solidFill>
                <a:schemeClr val="accent2">
                  <a:lumMod val="50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1600" dirty="0" smtClean="0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{</a:t>
            </a:r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sz="1600" dirty="0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     private </a:t>
            </a:r>
            <a:r>
              <a:rPr lang="en-US" sz="1600" dirty="0" err="1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readonly</a:t>
            </a:r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 </a:t>
            </a:r>
            <a:r>
              <a:rPr lang="en-US" sz="1600" dirty="0" err="1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IDependency</a:t>
            </a:r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_dependency;</a:t>
            </a:r>
            <a:br>
              <a:rPr lang="en-US" sz="1600" dirty="0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     public </a:t>
            </a:r>
            <a:r>
              <a:rPr lang="en-US" sz="1600" dirty="0" err="1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CustomService</a:t>
            </a:r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()</a:t>
            </a:r>
            <a:br>
              <a:rPr lang="en-US" sz="1600" dirty="0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         : this(new </a:t>
            </a:r>
            <a:r>
              <a:rPr lang="en-US" sz="1600" dirty="0" err="1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DefaultDependency</a:t>
            </a:r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())</a:t>
            </a:r>
            <a:br>
              <a:rPr lang="en-US" sz="1600" dirty="0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     { }</a:t>
            </a:r>
            <a:br>
              <a:rPr lang="en-US" sz="1600" dirty="0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sz="1600" dirty="0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     </a:t>
            </a:r>
            <a:r>
              <a:rPr lang="en-US" sz="1600" dirty="0" smtClean="0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public </a:t>
            </a:r>
            <a:r>
              <a:rPr lang="en-US" sz="1600" dirty="0" err="1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CustomService</a:t>
            </a:r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1600" dirty="0" err="1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IDependency</a:t>
            </a:r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dependency)</a:t>
            </a:r>
            <a:br>
              <a:rPr lang="en-US" sz="1600" dirty="0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     {</a:t>
            </a:r>
            <a:br>
              <a:rPr lang="en-US" sz="1600" dirty="0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         _dependency = dependency;</a:t>
            </a:r>
            <a:br>
              <a:rPr lang="en-US" sz="1600" dirty="0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     } </a:t>
            </a:r>
            <a:endParaRPr lang="en-US" sz="1600" dirty="0" smtClean="0">
              <a:solidFill>
                <a:schemeClr val="accent2">
                  <a:lumMod val="50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1600" dirty="0" smtClean="0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}</a:t>
            </a:r>
            <a:endParaRPr lang="en-US" sz="1600" dirty="0">
              <a:solidFill>
                <a:schemeClr val="accent2">
                  <a:lumMod val="50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1826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a typeface="Consolas" charset="0"/>
                <a:cs typeface="Consolas" charset="0"/>
              </a:rPr>
              <a:t>DI Patterns. </a:t>
            </a:r>
            <a:r>
              <a:rPr lang="en-US" dirty="0" smtClean="0"/>
              <a:t>Method Injection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304800" y="990600"/>
            <a:ext cx="8534400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000" b="1" dirty="0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Назначение</a:t>
            </a:r>
            <a:r>
              <a:rPr lang="en-US" sz="2000" b="1" dirty="0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ru-RU" sz="2000" dirty="0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Предоставить </a:t>
            </a:r>
            <a:r>
              <a:rPr lang="ru-RU" sz="2000" dirty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классу сервиса дополнительную информацию для выполнения определенной задачи</a:t>
            </a:r>
            <a:r>
              <a:rPr lang="ru-RU" sz="2000" dirty="0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.</a:t>
            </a:r>
            <a:endParaRPr lang="en-US" sz="2000" dirty="0" smtClean="0">
              <a:solidFill>
                <a:schemeClr val="accent2">
                  <a:lumMod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  <a:p>
            <a:pPr algn="just"/>
            <a:endParaRPr lang="en-US" sz="2000" dirty="0">
              <a:solidFill>
                <a:schemeClr val="accent2">
                  <a:lumMod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  <a:p>
            <a:pPr algn="just"/>
            <a:r>
              <a:rPr lang="ru-RU" sz="2000" dirty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Зависимости, передаваемые через конструктор или свойство являются «статическими» зависимостями и требуются объекту на протяжении всего времени его жизни, и не изменяются от одной операции к другой. </a:t>
            </a:r>
            <a:r>
              <a:rPr lang="ru-RU" sz="2000" dirty="0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Когда зависимость </a:t>
            </a:r>
            <a:r>
              <a:rPr lang="ru-RU" sz="2000" dirty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(ее реальный тип или состояние) может быть разной от вызова к вызову или это единственный способ передачи зависимости, поскольку метод является </a:t>
            </a:r>
            <a:r>
              <a:rPr lang="ru-RU" sz="2000" dirty="0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статическим, тогда </a:t>
            </a:r>
            <a:r>
              <a:rPr lang="ru-RU" sz="2000" dirty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более подходящим является передача зависимости именно через </a:t>
            </a:r>
            <a:r>
              <a:rPr lang="ru-RU" sz="2000" dirty="0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метод.</a:t>
            </a:r>
            <a:endParaRPr lang="ru-RU" sz="2000" dirty="0">
              <a:solidFill>
                <a:schemeClr val="accent2">
                  <a:lumMod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0942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Consolas" charset="0"/>
                <a:cs typeface="Consolas" charset="0"/>
              </a:rPr>
              <a:t>DI Patterns. </a:t>
            </a:r>
            <a:r>
              <a:rPr lang="en-US" dirty="0"/>
              <a:t>Method Injection</a:t>
            </a:r>
          </a:p>
        </p:txBody>
      </p:sp>
      <p:sp>
        <p:nvSpPr>
          <p:cNvPr id="3" name="Rectangle 2"/>
          <p:cNvSpPr/>
          <p:nvPr/>
        </p:nvSpPr>
        <p:spPr>
          <a:xfrm>
            <a:off x="381000" y="914400"/>
            <a:ext cx="8382000" cy="33547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Метод является статическим и другие варианты не подходят.</a:t>
            </a:r>
            <a:endParaRPr lang="ru-RU" dirty="0" smtClean="0">
              <a:solidFill>
                <a:schemeClr val="accent2">
                  <a:lumMod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  <a:p>
            <a:endParaRPr lang="ru-RU" sz="1600" dirty="0">
              <a:solidFill>
                <a:schemeClr val="accent2">
                  <a:lumMod val="50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1600" dirty="0" smtClean="0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public</a:t>
            </a:r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 </a:t>
            </a:r>
            <a:r>
              <a:rPr lang="en-US" sz="1600" dirty="0" smtClean="0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interface</a:t>
            </a:r>
            <a:r>
              <a:rPr lang="ru-RU" sz="1600" dirty="0" smtClean="0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 err="1" smtClean="0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ICurrencyRate</a:t>
            </a:r>
            <a:r>
              <a:rPr lang="en-US" sz="1600" dirty="0" smtClean="0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sz="1600" dirty="0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en-US" sz="1600" dirty="0" smtClean="0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{</a:t>
            </a:r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sz="1600" dirty="0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     </a:t>
            </a:r>
            <a:r>
              <a:rPr lang="en-US" sz="1600" dirty="0" err="1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 err="1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GetCurrencyRate</a:t>
            </a:r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(string currency);</a:t>
            </a:r>
            <a:br>
              <a:rPr lang="en-US" sz="1600" dirty="0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en-US" sz="1600" dirty="0" smtClean="0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}</a:t>
            </a:r>
            <a:endParaRPr lang="ru-RU" sz="1600" dirty="0" smtClean="0">
              <a:solidFill>
                <a:schemeClr val="accent2">
                  <a:lumMod val="50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sz="1600" dirty="0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en-US" sz="1600" dirty="0" smtClean="0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// </a:t>
            </a:r>
            <a:r>
              <a:rPr lang="en-US" sz="1600" dirty="0" err="1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PaymentService</a:t>
            </a:r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br>
              <a:rPr lang="en-US" sz="1600" dirty="0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public </a:t>
            </a:r>
            <a:r>
              <a:rPr lang="en-US" sz="1600" b="1" dirty="0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static</a:t>
            </a:r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 Money </a:t>
            </a:r>
            <a:r>
              <a:rPr lang="en-US" sz="1600" dirty="0" err="1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CalculatePayment</a:t>
            </a:r>
            <a:r>
              <a:rPr lang="en-US" sz="1600" dirty="0" smtClean="0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  <a:endParaRPr lang="ru-RU" sz="1600" dirty="0" smtClean="0">
              <a:solidFill>
                <a:schemeClr val="accent2">
                  <a:lumMod val="50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ru-RU" sz="1600" dirty="0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ru-RU" sz="1600" dirty="0" smtClean="0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			</a:t>
            </a:r>
            <a:r>
              <a:rPr lang="en-US" sz="1600" dirty="0" err="1" smtClean="0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ICurrencyRate</a:t>
            </a:r>
            <a:r>
              <a:rPr lang="en-US" sz="1600" dirty="0" smtClean="0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 err="1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currencyRate</a:t>
            </a:r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) </a:t>
            </a:r>
            <a:br>
              <a:rPr lang="en-US" sz="1600" dirty="0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{ </a:t>
            </a:r>
            <a:br>
              <a:rPr lang="en-US" sz="1600" dirty="0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    return new Money(); </a:t>
            </a:r>
            <a:br>
              <a:rPr lang="en-US" sz="1600" dirty="0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en-US" sz="1600" dirty="0" smtClean="0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}</a:t>
            </a:r>
            <a:endParaRPr lang="en-US" sz="1600" dirty="0">
              <a:solidFill>
                <a:schemeClr val="accent2">
                  <a:lumMod val="50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0281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Consolas" charset="0"/>
                <a:cs typeface="Consolas" charset="0"/>
              </a:rPr>
              <a:t>DI Patterns. </a:t>
            </a:r>
            <a:r>
              <a:rPr lang="en-US" dirty="0"/>
              <a:t>Method Injection</a:t>
            </a:r>
          </a:p>
        </p:txBody>
      </p:sp>
      <p:sp>
        <p:nvSpPr>
          <p:cNvPr id="3" name="Rectangle 2"/>
          <p:cNvSpPr/>
          <p:nvPr/>
        </p:nvSpPr>
        <p:spPr>
          <a:xfrm>
            <a:off x="304800" y="990600"/>
            <a:ext cx="8534400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Зависимость </a:t>
            </a:r>
            <a:r>
              <a:rPr lang="ru-RU" dirty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может изменяться от операции к </a:t>
            </a:r>
            <a:r>
              <a:rPr lang="ru-RU" dirty="0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операции</a:t>
            </a:r>
          </a:p>
          <a:p>
            <a:endParaRPr lang="ru-RU" sz="1600" dirty="0">
              <a:solidFill>
                <a:schemeClr val="accent2">
                  <a:lumMod val="50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// </a:t>
            </a:r>
            <a:r>
              <a:rPr lang="en-US" sz="1600" dirty="0" err="1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Задает</a:t>
            </a:r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"</a:t>
            </a:r>
            <a:r>
              <a:rPr lang="en-US" sz="1600" dirty="0" err="1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стратегию</a:t>
            </a:r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" </a:t>
            </a:r>
            <a:r>
              <a:rPr lang="en-US" sz="1600" dirty="0" err="1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форматирования</a:t>
            </a:r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 err="1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отчета</a:t>
            </a:r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public interface </a:t>
            </a:r>
            <a:r>
              <a:rPr lang="en-US" sz="1600" dirty="0" err="1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IReportFormatter</a:t>
            </a:r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endParaRPr lang="ru-RU" sz="1600" dirty="0" smtClean="0">
              <a:solidFill>
                <a:schemeClr val="accent2">
                  <a:lumMod val="50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1600" dirty="0" smtClean="0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{ </a:t>
            </a:r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sz="1600" dirty="0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    string </a:t>
            </a:r>
            <a:r>
              <a:rPr lang="en-US" sz="1600" dirty="0" err="1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GetFormatString</a:t>
            </a:r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(); </a:t>
            </a:r>
            <a:endParaRPr lang="ru-RU" sz="1600" dirty="0" smtClean="0">
              <a:solidFill>
                <a:schemeClr val="accent2">
                  <a:lumMod val="50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1600" dirty="0" smtClean="0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} </a:t>
            </a:r>
            <a:endParaRPr lang="ru-RU" sz="1600" dirty="0" smtClean="0">
              <a:solidFill>
                <a:schemeClr val="accent2">
                  <a:lumMod val="50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  <a:p>
            <a:endParaRPr lang="ru-RU" sz="1600" dirty="0" smtClean="0">
              <a:solidFill>
                <a:schemeClr val="accent2">
                  <a:lumMod val="50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1600" dirty="0" smtClean="0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// </a:t>
            </a:r>
            <a:r>
              <a:rPr lang="en-US" sz="1600" dirty="0" err="1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ReportService</a:t>
            </a:r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public string </a:t>
            </a:r>
            <a:r>
              <a:rPr lang="en-US" sz="1600" dirty="0" err="1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CreateReport</a:t>
            </a:r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1600" dirty="0" err="1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IReportFormatter</a:t>
            </a:r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 err="1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reportFormatter</a:t>
            </a:r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) </a:t>
            </a:r>
            <a:endParaRPr lang="ru-RU" sz="1600" dirty="0" smtClean="0">
              <a:solidFill>
                <a:schemeClr val="accent2">
                  <a:lumMod val="50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1600" dirty="0" smtClean="0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{ </a:t>
            </a:r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sz="1600" dirty="0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    return default(string); </a:t>
            </a:r>
            <a:endParaRPr lang="ru-RU" sz="1600" dirty="0" smtClean="0">
              <a:solidFill>
                <a:schemeClr val="accent2">
                  <a:lumMod val="50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1600" dirty="0" smtClean="0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}</a:t>
            </a:r>
            <a:endParaRPr lang="en-US" sz="1600" dirty="0">
              <a:solidFill>
                <a:schemeClr val="accent2">
                  <a:lumMod val="50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3837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Dependecy</a:t>
            </a:r>
            <a:r>
              <a:rPr lang="en-US" dirty="0"/>
              <a:t> </a:t>
            </a:r>
            <a:r>
              <a:rPr lang="en-US" dirty="0" smtClean="0"/>
              <a:t>Injection</a:t>
            </a:r>
            <a:r>
              <a:rPr lang="ru-RU" dirty="0" smtClean="0"/>
              <a:t> (</a:t>
            </a:r>
            <a:r>
              <a:rPr lang="en-US" dirty="0" smtClean="0"/>
              <a:t>DI</a:t>
            </a:r>
            <a:r>
              <a:rPr lang="ru-RU" dirty="0" smtClean="0"/>
              <a:t>)</a:t>
            </a:r>
            <a:r>
              <a:rPr lang="en-US" dirty="0" smtClean="0"/>
              <a:t> </a:t>
            </a:r>
            <a:r>
              <a:rPr lang="en-US" dirty="0" err="1"/>
              <a:t>контейнеры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457200" y="1066800"/>
            <a:ext cx="7638288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err="1">
                <a:solidFill>
                  <a:schemeClr val="accent2">
                    <a:lumMod val="50000"/>
                  </a:schemeClr>
                </a:solidFill>
                <a:latin typeface="Corbel" charset="0"/>
                <a:ea typeface="Corbel" charset="0"/>
                <a:cs typeface="Corbel" charset="0"/>
              </a:rPr>
              <a:t>StructureMap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Corbel" charset="0"/>
                <a:ea typeface="Corbel" charset="0"/>
                <a:cs typeface="Corbel" charset="0"/>
              </a:rPr>
              <a:t> (</a:t>
            </a:r>
            <a:r>
              <a:rPr lang="en-US" dirty="0" err="1">
                <a:solidFill>
                  <a:schemeClr val="accent2">
                    <a:lumMod val="50000"/>
                  </a:schemeClr>
                </a:solidFill>
                <a:latin typeface="Corbel" charset="0"/>
                <a:ea typeface="Corbel" charset="0"/>
                <a:cs typeface="Corbel" charset="0"/>
              </a:rPr>
              <a:t>AltDotNet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  <a:latin typeface="Corbel" charset="0"/>
                <a:ea typeface="Corbel" charset="0"/>
                <a:cs typeface="Corbel" charset="0"/>
              </a:rPr>
              <a:t>)</a:t>
            </a:r>
            <a:r>
              <a:rPr lang="ru-RU" dirty="0" smtClean="0">
                <a:solidFill>
                  <a:schemeClr val="accent2">
                    <a:lumMod val="50000"/>
                  </a:schemeClr>
                </a:solidFill>
                <a:latin typeface="Corbel" charset="0"/>
                <a:ea typeface="Corbel" charset="0"/>
                <a:cs typeface="Corbel" charset="0"/>
              </a:rPr>
              <a:t> 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  <a:latin typeface="Corbel" charset="0"/>
                <a:ea typeface="Corbel" charset="0"/>
                <a:cs typeface="Corbel" charset="0"/>
              </a:rPr>
              <a:t>	http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Corbel" charset="0"/>
                <a:ea typeface="Corbel" charset="0"/>
                <a:cs typeface="Corbel" charset="0"/>
              </a:rPr>
              <a:t>://</a:t>
            </a:r>
            <a:r>
              <a:rPr lang="en-US" dirty="0" err="1">
                <a:solidFill>
                  <a:schemeClr val="accent2">
                    <a:lumMod val="50000"/>
                  </a:schemeClr>
                </a:solidFill>
                <a:latin typeface="Corbel" charset="0"/>
                <a:ea typeface="Corbel" charset="0"/>
                <a:cs typeface="Corbel" charset="0"/>
              </a:rPr>
              <a:t>structuremap.sourceforge.net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Corbel" charset="0"/>
                <a:ea typeface="Corbel" charset="0"/>
                <a:cs typeface="Corbel" charset="0"/>
              </a:rPr>
              <a:t>/</a:t>
            </a:r>
            <a:r>
              <a:rPr lang="en-US" dirty="0" err="1">
                <a:solidFill>
                  <a:schemeClr val="accent2">
                    <a:lumMod val="50000"/>
                  </a:schemeClr>
                </a:solidFill>
                <a:latin typeface="Corbel" charset="0"/>
                <a:ea typeface="Corbel" charset="0"/>
                <a:cs typeface="Corbel" charset="0"/>
              </a:rPr>
              <a:t>Default.htm</a:t>
            </a:r>
            <a:endParaRPr lang="en-US" dirty="0">
              <a:solidFill>
                <a:schemeClr val="accent2">
                  <a:lumMod val="50000"/>
                </a:schemeClr>
              </a:solidFill>
              <a:latin typeface="Corbel" charset="0"/>
              <a:ea typeface="Corbel" charset="0"/>
              <a:cs typeface="Corbel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Corbel" charset="0"/>
                <a:ea typeface="Corbel" charset="0"/>
                <a:cs typeface="Corbel" charset="0"/>
              </a:rPr>
              <a:t>Castle Windsor (</a:t>
            </a:r>
            <a:r>
              <a:rPr lang="en-US" dirty="0" err="1">
                <a:solidFill>
                  <a:schemeClr val="accent2">
                    <a:lumMod val="50000"/>
                  </a:schemeClr>
                </a:solidFill>
                <a:latin typeface="Corbel" charset="0"/>
                <a:ea typeface="Corbel" charset="0"/>
                <a:cs typeface="Corbel" charset="0"/>
              </a:rPr>
              <a:t>AltDotNet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  <a:latin typeface="Corbel" charset="0"/>
                <a:ea typeface="Corbel" charset="0"/>
                <a:cs typeface="Corbel" charset="0"/>
              </a:rPr>
              <a:t>)</a:t>
            </a:r>
            <a:r>
              <a:rPr lang="ru-RU" dirty="0" smtClean="0">
                <a:solidFill>
                  <a:schemeClr val="accent2">
                    <a:lumMod val="50000"/>
                  </a:schemeClr>
                </a:solidFill>
                <a:latin typeface="Corbel" charset="0"/>
                <a:ea typeface="Corbel" charset="0"/>
                <a:cs typeface="Corbel" charset="0"/>
              </a:rPr>
              <a:t> 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  <a:latin typeface="Corbel" charset="0"/>
                <a:ea typeface="Corbel" charset="0"/>
                <a:cs typeface="Corbel" charset="0"/>
              </a:rPr>
              <a:t>	http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Corbel" charset="0"/>
                <a:ea typeface="Corbel" charset="0"/>
                <a:cs typeface="Corbel" charset="0"/>
              </a:rPr>
              <a:t>://</a:t>
            </a:r>
            <a:r>
              <a:rPr lang="en-US" dirty="0" err="1">
                <a:solidFill>
                  <a:schemeClr val="accent2">
                    <a:lumMod val="50000"/>
                  </a:schemeClr>
                </a:solidFill>
                <a:latin typeface="Corbel" charset="0"/>
                <a:ea typeface="Corbel" charset="0"/>
                <a:cs typeface="Corbel" charset="0"/>
              </a:rPr>
              <a:t>www.castleproject.org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Corbel" charset="0"/>
                <a:ea typeface="Corbel" charset="0"/>
                <a:cs typeface="Corbel" charset="0"/>
              </a:rPr>
              <a:t>/container/</a:t>
            </a:r>
            <a:r>
              <a:rPr lang="en-US" dirty="0" err="1">
                <a:solidFill>
                  <a:schemeClr val="accent2">
                    <a:lumMod val="50000"/>
                  </a:schemeClr>
                </a:solidFill>
                <a:latin typeface="Corbel" charset="0"/>
                <a:ea typeface="Corbel" charset="0"/>
                <a:cs typeface="Corbel" charset="0"/>
              </a:rPr>
              <a:t>index.html</a:t>
            </a:r>
            <a:endParaRPr lang="en-US" dirty="0">
              <a:solidFill>
                <a:schemeClr val="accent2">
                  <a:lumMod val="50000"/>
                </a:schemeClr>
              </a:solidFill>
              <a:latin typeface="Corbel" charset="0"/>
              <a:ea typeface="Corbel" charset="0"/>
              <a:cs typeface="Corbel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Corbel" charset="0"/>
                <a:ea typeface="Corbel" charset="0"/>
                <a:cs typeface="Corbel" charset="0"/>
              </a:rPr>
              <a:t>Unity (Microsoft P&amp;P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  <a:latin typeface="Corbel" charset="0"/>
                <a:ea typeface="Corbel" charset="0"/>
                <a:cs typeface="Corbel" charset="0"/>
              </a:rPr>
              <a:t>) </a:t>
            </a:r>
          </a:p>
          <a:p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Corbel" charset="0"/>
                <a:ea typeface="Corbel" charset="0"/>
                <a:cs typeface="Corbel" charset="0"/>
              </a:rPr>
              <a:t>	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  <a:latin typeface="Corbel" charset="0"/>
                <a:ea typeface="Corbel" charset="0"/>
                <a:cs typeface="Corbel" charset="0"/>
              </a:rPr>
              <a:t>http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Corbel" charset="0"/>
                <a:ea typeface="Corbel" charset="0"/>
                <a:cs typeface="Corbel" charset="0"/>
              </a:rPr>
              <a:t>://</a:t>
            </a:r>
            <a:r>
              <a:rPr lang="en-US" dirty="0" err="1">
                <a:solidFill>
                  <a:schemeClr val="accent2">
                    <a:lumMod val="50000"/>
                  </a:schemeClr>
                </a:solidFill>
                <a:latin typeface="Corbel" charset="0"/>
                <a:ea typeface="Corbel" charset="0"/>
                <a:cs typeface="Corbel" charset="0"/>
              </a:rPr>
              <a:t>www.codeplex.com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Corbel" charset="0"/>
                <a:ea typeface="Corbel" charset="0"/>
                <a:cs typeface="Corbel" charset="0"/>
              </a:rPr>
              <a:t>/unity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err="1">
                <a:solidFill>
                  <a:schemeClr val="accent2">
                    <a:lumMod val="50000"/>
                  </a:schemeClr>
                </a:solidFill>
                <a:latin typeface="Corbel" charset="0"/>
                <a:ea typeface="Corbel" charset="0"/>
                <a:cs typeface="Corbel" charset="0"/>
              </a:rPr>
              <a:t>Ninject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Corbel" charset="0"/>
                <a:ea typeface="Corbel" charset="0"/>
                <a:cs typeface="Corbel" charset="0"/>
              </a:rPr>
              <a:t> (open 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  <a:latin typeface="Corbel" charset="0"/>
                <a:ea typeface="Corbel" charset="0"/>
                <a:cs typeface="Corbel" charset="0"/>
              </a:rPr>
              <a:t>source) </a:t>
            </a:r>
            <a:r>
              <a:rPr lang="en-US" u="sng" dirty="0" smtClean="0">
                <a:solidFill>
                  <a:schemeClr val="accent2">
                    <a:lumMod val="50000"/>
                  </a:schemeClr>
                </a:solidFill>
                <a:latin typeface="Corbel" charset="0"/>
                <a:ea typeface="Corbel" charset="0"/>
                <a:cs typeface="Corbel" charset="0"/>
                <a:hlinkClick r:id="rId2"/>
              </a:rPr>
              <a:t>http</a:t>
            </a:r>
            <a:r>
              <a:rPr lang="en-US" u="sng" dirty="0">
                <a:solidFill>
                  <a:schemeClr val="accent2">
                    <a:lumMod val="50000"/>
                  </a:schemeClr>
                </a:solidFill>
                <a:latin typeface="Corbel" charset="0"/>
                <a:ea typeface="Corbel" charset="0"/>
                <a:cs typeface="Corbel" charset="0"/>
                <a:hlinkClick r:id="rId2"/>
              </a:rPr>
              <a:t>://</a:t>
            </a:r>
            <a:r>
              <a:rPr lang="en-US" u="sng" dirty="0" smtClean="0">
                <a:solidFill>
                  <a:schemeClr val="accent2">
                    <a:lumMod val="50000"/>
                  </a:schemeClr>
                </a:solidFill>
                <a:latin typeface="Corbel" charset="0"/>
                <a:ea typeface="Corbel" charset="0"/>
                <a:cs typeface="Corbel" charset="0"/>
                <a:hlinkClick r:id="rId2"/>
              </a:rPr>
              <a:t>ninject.org</a:t>
            </a:r>
          </a:p>
        </p:txBody>
      </p:sp>
    </p:spTree>
    <p:extLst>
      <p:ext uri="{BB962C8B-B14F-4D97-AF65-F5344CB8AC3E}">
        <p14:creationId xmlns:p14="http://schemas.microsoft.com/office/powerpoint/2010/main" val="923635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 vs. DIP vs. </a:t>
            </a:r>
            <a:r>
              <a:rPr lang="en-US" dirty="0" err="1"/>
              <a:t>IoC</a:t>
            </a:r>
            <a:r>
              <a:rPr lang="en-US" dirty="0"/>
              <a:t> </a:t>
            </a:r>
          </a:p>
        </p:txBody>
      </p:sp>
      <p:pic>
        <p:nvPicPr>
          <p:cNvPr id="3" name="Content Placeholder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990600"/>
            <a:ext cx="7499350" cy="2072574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28600" y="3581400"/>
            <a:ext cx="8610599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Инверсия управления (</a:t>
            </a:r>
            <a:r>
              <a:rPr lang="ru-RU" dirty="0" err="1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Inversion</a:t>
            </a:r>
            <a:r>
              <a:rPr lang="ru-RU" dirty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ru-RU" dirty="0" err="1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of</a:t>
            </a:r>
            <a:r>
              <a:rPr lang="ru-RU" dirty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ru-RU" dirty="0" err="1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Control</a:t>
            </a:r>
            <a:r>
              <a:rPr lang="ru-RU" dirty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, </a:t>
            </a:r>
            <a:r>
              <a:rPr lang="ru-RU" dirty="0" err="1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IoC</a:t>
            </a:r>
            <a:r>
              <a:rPr lang="ru-RU" dirty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) — это довольно общее понятие, которое отличает библиотеку от </a:t>
            </a:r>
            <a:r>
              <a:rPr lang="ru-RU" dirty="0" err="1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фреймворка</a:t>
            </a:r>
            <a:r>
              <a:rPr lang="ru-RU" dirty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. Классическая модель </a:t>
            </a:r>
            <a:r>
              <a:rPr lang="ru-RU" dirty="0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подразумевает</a:t>
            </a:r>
            <a:r>
              <a:rPr lang="ru-RU" dirty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, что </a:t>
            </a:r>
            <a:r>
              <a:rPr lang="ru-RU" dirty="0" err="1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вызывающии</a:t>
            </a:r>
            <a:r>
              <a:rPr lang="ru-RU" dirty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̆ код контролирует внешнее окружение, время и порядок </a:t>
            </a:r>
            <a:r>
              <a:rPr lang="ru-RU" dirty="0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вызова </a:t>
            </a:r>
            <a:r>
              <a:rPr lang="ru-RU" dirty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библиотечных методов. Однако в случае </a:t>
            </a:r>
            <a:r>
              <a:rPr lang="ru-RU" dirty="0" err="1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фреймворка</a:t>
            </a:r>
            <a:r>
              <a:rPr lang="ru-RU" dirty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обязанности меняются местами: </a:t>
            </a:r>
            <a:r>
              <a:rPr lang="ru-RU" dirty="0" err="1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фреймворк</a:t>
            </a:r>
            <a:r>
              <a:rPr lang="ru-RU" dirty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предоставляет некоторые точки расширения, через которые он вызывает определенные методы пользовательского кода. </a:t>
            </a:r>
          </a:p>
          <a:p>
            <a:pPr algn="just"/>
            <a:r>
              <a:rPr lang="ru-RU" dirty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Простой метод обратного вызова или любая другая форма паттерна «</a:t>
            </a:r>
            <a:r>
              <a:rPr lang="ru-RU" dirty="0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Наблюдатель</a:t>
            </a:r>
            <a:r>
              <a:rPr lang="ru-RU" dirty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» является примером инверсии управления. </a:t>
            </a:r>
          </a:p>
        </p:txBody>
      </p:sp>
    </p:spTree>
    <p:extLst>
      <p:ext uri="{BB962C8B-B14F-4D97-AF65-F5344CB8AC3E}">
        <p14:creationId xmlns:p14="http://schemas.microsoft.com/office/powerpoint/2010/main" val="72068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 vs. DIP vs. </a:t>
            </a:r>
            <a:r>
              <a:rPr lang="en-US" dirty="0" err="1"/>
              <a:t>IoC</a:t>
            </a:r>
            <a:r>
              <a:rPr lang="en-US" dirty="0"/>
              <a:t> 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228600" y="1066800"/>
            <a:ext cx="8686800" cy="1371600"/>
          </a:xfrm>
          <a:prstGeom prst="rect">
            <a:avLst/>
          </a:prstGeom>
        </p:spPr>
        <p:txBody>
          <a:bodyPr>
            <a:normAutofit/>
          </a:bodyPr>
          <a:lstStyle>
            <a:lvl1pPr marL="257168" indent="-257168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199" indent="-214308" algn="l" defTabSz="342892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28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20" indent="-171446" algn="l" defTabSz="342892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12" indent="-171446" algn="l" defTabSz="342892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03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2296" indent="0" algn="just" fontAlgn="auto">
              <a:spcAft>
                <a:spcPts val="0"/>
              </a:spcAft>
              <a:buFont typeface="Arial"/>
              <a:buNone/>
            </a:pPr>
            <a:r>
              <a:rPr lang="en-US" sz="1800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Внедрение зависимостей (Dependency Injection, DI) — это механизм передачи классу его зависимостей. Существует несколько конкретных видов или паттернов внедрения зависимостей: внедрение зависимости через конструктор (Constructor Injection), через метод (Method Injection) и через свойство (Property Injection). </a:t>
            </a:r>
            <a:endParaRPr lang="en-US" sz="1800" dirty="0">
              <a:solidFill>
                <a:schemeClr val="accent2">
                  <a:lumMod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7147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 vs. DIP vs. </a:t>
            </a:r>
            <a:r>
              <a:rPr lang="en-US" dirty="0" err="1"/>
              <a:t>IoC</a:t>
            </a:r>
            <a:r>
              <a:rPr lang="en-US" dirty="0"/>
              <a:t> 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152400" y="762000"/>
            <a:ext cx="8763000" cy="2133600"/>
          </a:xfrm>
          <a:prstGeom prst="rect">
            <a:avLst/>
          </a:prstGeom>
        </p:spPr>
        <p:txBody>
          <a:bodyPr>
            <a:normAutofit/>
          </a:bodyPr>
          <a:lstStyle>
            <a:lvl1pPr marL="257168" indent="-257168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199" indent="-214308" algn="l" defTabSz="342892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28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20" indent="-171446" algn="l" defTabSz="342892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12" indent="-171446" algn="l" defTabSz="342892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03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2296" indent="0" algn="just" fontAlgn="auto">
              <a:spcAft>
                <a:spcPts val="0"/>
              </a:spcAft>
              <a:buFont typeface="Arial"/>
              <a:buNone/>
            </a:pPr>
            <a:r>
              <a:rPr lang="ru-RU" sz="1800" dirty="0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Принцип инверсии зависимости (</a:t>
            </a:r>
            <a:r>
              <a:rPr lang="ru-RU" sz="1800" dirty="0" err="1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Dependency</a:t>
            </a:r>
            <a:r>
              <a:rPr lang="ru-RU" sz="1800" dirty="0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ru-RU" sz="1800" dirty="0" err="1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Inversion</a:t>
            </a:r>
            <a:r>
              <a:rPr lang="ru-RU" sz="1800" dirty="0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ru-RU" sz="1800" dirty="0" err="1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Principle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mr-IN" sz="1800" dirty="0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–</a:t>
            </a:r>
            <a:r>
              <a:rPr lang="en-US" sz="1800" dirty="0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DIP</a:t>
            </a:r>
            <a:r>
              <a:rPr lang="ru-RU" sz="1800" dirty="0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) говорит о том, какого вида зависимости необходимо передавать классу извне, а какие зависимости класс должен создавать самостоятельно. Важно, чтобы зависимости класса были понятны и важны вызывающему коду. Зависимости класса должны располагаться на текущем или более высоком уровне абстракции. Другими словами, не любой класс, которого требует интерфейс в конструкторе, следует принципу инверсии зависимостей. </a:t>
            </a:r>
            <a:endParaRPr lang="ru-RU" sz="1800" dirty="0">
              <a:solidFill>
                <a:schemeClr val="accent2">
                  <a:lumMod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705685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6032375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Свойства качественного</a:t>
            </a:r>
            <a:r>
              <a:rPr lang="en-US" dirty="0"/>
              <a:t> </a:t>
            </a:r>
            <a:r>
              <a:rPr lang="ru-RU" dirty="0"/>
              <a:t>кода</a:t>
            </a:r>
            <a:endParaRPr lang="en-US" dirty="0"/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228600" y="1066800"/>
            <a:ext cx="8763000" cy="5029200"/>
          </a:xfrm>
          <a:prstGeom prst="rect">
            <a:avLst/>
          </a:prstGeom>
        </p:spPr>
        <p:txBody>
          <a:bodyPr>
            <a:normAutofit/>
          </a:bodyPr>
          <a:lstStyle>
            <a:lvl1pPr marL="257168" indent="-257168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199" indent="-214308" algn="l" defTabSz="342892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28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20" indent="-171446" algn="l" defTabSz="342892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12" indent="-171446" algn="l" defTabSz="342892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03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4320" indent="-274320" fontAlgn="auto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ru-RU" sz="2000" dirty="0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расширяемость, гибкость (</a:t>
            </a:r>
            <a:r>
              <a:rPr lang="en-US" sz="2000" dirty="0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extensibility, agility)</a:t>
            </a:r>
            <a:endParaRPr lang="ru-RU" sz="2000" dirty="0" smtClean="0">
              <a:solidFill>
                <a:schemeClr val="accent2">
                  <a:lumMod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  <a:p>
            <a:pPr marL="274320" indent="-274320" fontAlgn="auto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ru-RU" sz="2000" dirty="0" err="1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сопровождаемость</a:t>
            </a:r>
            <a:r>
              <a:rPr lang="ru-RU" sz="2000" dirty="0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(</a:t>
            </a:r>
            <a:r>
              <a:rPr lang="en-US" sz="2000" dirty="0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maintainability)</a:t>
            </a:r>
            <a:endParaRPr lang="ru-RU" sz="2000" dirty="0" smtClean="0">
              <a:solidFill>
                <a:schemeClr val="accent2">
                  <a:lumMod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  <a:p>
            <a:pPr marL="274320" indent="-274320" fontAlgn="auto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ru-RU" sz="2000" dirty="0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простота (</a:t>
            </a:r>
            <a:r>
              <a:rPr lang="en-US" sz="2000" dirty="0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simplicity)</a:t>
            </a:r>
          </a:p>
          <a:p>
            <a:pPr marL="274320" indent="-274320" fontAlgn="auto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ru-RU" sz="2000" dirty="0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читабельность, понятность (</a:t>
            </a:r>
            <a:r>
              <a:rPr lang="en-US" sz="2000" dirty="0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readability, clarity)</a:t>
            </a:r>
            <a:endParaRPr lang="ru-RU" sz="2000" dirty="0" smtClean="0">
              <a:solidFill>
                <a:schemeClr val="accent2">
                  <a:lumMod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  <a:p>
            <a:pPr marL="274320" indent="-274320" fontAlgn="auto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ru-RU" sz="2000" dirty="0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тестируемость (</a:t>
            </a:r>
            <a:r>
              <a:rPr lang="en-US" sz="2000" dirty="0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testability)</a:t>
            </a:r>
            <a:endParaRPr lang="ru-RU" sz="2000" dirty="0" smtClean="0">
              <a:solidFill>
                <a:schemeClr val="accent2">
                  <a:lumMod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  <a:p>
            <a:pPr marL="274320" indent="-274320" fontAlgn="auto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endParaRPr lang="ru-RU" sz="2000" dirty="0" smtClean="0">
              <a:solidFill>
                <a:schemeClr val="accent2">
                  <a:lumMod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  <a:p>
            <a:pPr marL="274320" indent="-274320" fontAlgn="auto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endParaRPr lang="ru-RU" sz="2000" dirty="0" smtClean="0">
              <a:solidFill>
                <a:schemeClr val="accent2">
                  <a:lumMod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  <a:p>
            <a:pPr marL="274320" indent="-274320" fontAlgn="auto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endParaRPr lang="ru-RU" sz="2000" dirty="0" smtClean="0">
              <a:solidFill>
                <a:schemeClr val="accent2">
                  <a:lumMod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  <a:p>
            <a:pPr marL="0" indent="-274320" algn="just" fontAlgn="auto">
              <a:spcAft>
                <a:spcPts val="0"/>
              </a:spcAft>
              <a:buClr>
                <a:schemeClr val="accent3"/>
              </a:buClr>
              <a:buFont typeface="Wingdings 2"/>
              <a:buNone/>
              <a:defRPr/>
            </a:pPr>
            <a:r>
              <a:rPr lang="ru-RU" sz="2000" dirty="0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Качественный код </a:t>
            </a:r>
            <a:r>
              <a:rPr lang="en-US" sz="2000" dirty="0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-</a:t>
            </a:r>
            <a:r>
              <a:rPr lang="ru-RU" sz="2000" dirty="0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это не просто какой-то абстрактный «красивый» код, а код, которые обладает полезными внутренними свойствами.</a:t>
            </a:r>
            <a:endParaRPr lang="en-US" sz="2000" dirty="0" smtClean="0">
              <a:solidFill>
                <a:schemeClr val="accent2">
                  <a:lumMod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  <a:p>
            <a:pPr marL="274320" indent="-274320" fontAlgn="auto">
              <a:spcAft>
                <a:spcPts val="0"/>
              </a:spcAft>
              <a:buClr>
                <a:schemeClr val="accent3"/>
              </a:buClr>
              <a:buFont typeface="Wingdings 2"/>
              <a:buNone/>
              <a:defRPr/>
            </a:pPr>
            <a:endParaRPr lang="ru-RU" sz="2000" dirty="0" smtClean="0">
              <a:solidFill>
                <a:schemeClr val="accent2">
                  <a:lumMod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4" name="Picture 3" descr="Мирмекийский клад. Фото Сергея Орлова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762000"/>
            <a:ext cx="2271889" cy="3029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03791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161100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писать качественный код</a:t>
            </a:r>
            <a:endParaRPr lang="en-US" dirty="0"/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304800" y="990600"/>
            <a:ext cx="4038600" cy="2590800"/>
          </a:xfrm>
          <a:prstGeom prst="rect">
            <a:avLst/>
          </a:prstGeom>
        </p:spPr>
        <p:txBody>
          <a:bodyPr/>
          <a:lstStyle>
            <a:lvl1pPr marL="257168" indent="-257168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199" indent="-214308" algn="l" defTabSz="342892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28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20" indent="-171446" algn="l" defTabSz="342892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12" indent="-171446" algn="l" defTabSz="342892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03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buFont typeface="Wingdings 2" pitchFamily="18" charset="2"/>
              <a:buNone/>
              <a:defRPr/>
            </a:pPr>
            <a:r>
              <a:rPr lang="ru-RU" sz="2000" b="1" dirty="0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Чем руководствоваться?</a:t>
            </a:r>
          </a:p>
          <a:p>
            <a:pPr fontAlgn="auto">
              <a:spcAft>
                <a:spcPts val="0"/>
              </a:spcAft>
              <a:defRPr/>
            </a:pPr>
            <a:r>
              <a:rPr lang="ru-RU" sz="2000" dirty="0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здравый смысл, опыт</a:t>
            </a:r>
          </a:p>
          <a:p>
            <a:pPr fontAlgn="auto">
              <a:spcAft>
                <a:spcPts val="0"/>
              </a:spcAft>
              <a:defRPr/>
            </a:pPr>
            <a:r>
              <a:rPr lang="ru-RU" sz="2000" dirty="0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паттерны проектирования</a:t>
            </a:r>
          </a:p>
          <a:p>
            <a:pPr fontAlgn="auto">
              <a:spcAft>
                <a:spcPts val="0"/>
              </a:spcAft>
              <a:defRPr/>
            </a:pPr>
            <a:r>
              <a:rPr lang="ru-RU" sz="2000" dirty="0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принципы проектирования</a:t>
            </a:r>
            <a:endParaRPr lang="en-US" sz="2000" dirty="0" smtClean="0">
              <a:solidFill>
                <a:schemeClr val="accent2">
                  <a:lumMod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  <a:p>
            <a:pPr fontAlgn="auto">
              <a:spcAft>
                <a:spcPts val="0"/>
              </a:spcAft>
              <a:defRPr/>
            </a:pPr>
            <a:r>
              <a:rPr lang="ru-RU" sz="2000" dirty="0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правила </a:t>
            </a:r>
            <a:r>
              <a:rPr lang="ru-RU" sz="2000" dirty="0" err="1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рефакторинга</a:t>
            </a:r>
            <a:endParaRPr lang="ru-RU" sz="2000" dirty="0" smtClean="0">
              <a:solidFill>
                <a:schemeClr val="accent2">
                  <a:lumMod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  <a:p>
            <a:pPr fontAlgn="auto">
              <a:spcAft>
                <a:spcPts val="0"/>
              </a:spcAft>
              <a:defRPr/>
            </a:pPr>
            <a:r>
              <a:rPr lang="ru-RU" sz="2000" dirty="0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модульные тесты</a:t>
            </a:r>
            <a:endParaRPr lang="ru-RU" sz="2000" dirty="0" smtClean="0">
              <a:solidFill>
                <a:schemeClr val="accent2">
                  <a:lumMod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495800" y="990600"/>
            <a:ext cx="4419600" cy="25908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74320" indent="-274320" fontAlgn="auto"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Pct val="95000"/>
              <a:buFont typeface="Wingdings 2"/>
              <a:buNone/>
              <a:defRPr/>
            </a:pPr>
            <a:r>
              <a:rPr lang="ru-RU" sz="2000" b="1" dirty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Когда нужно рефакторить?</a:t>
            </a:r>
          </a:p>
          <a:p>
            <a:pPr marL="342900" indent="-342900" fontAlgn="auto"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Pct val="95000"/>
              <a:buFont typeface="Arial" charset="0"/>
              <a:buChar char="•"/>
              <a:defRPr/>
            </a:pPr>
            <a:r>
              <a:rPr lang="ru-RU" sz="2000" dirty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анти-паттерны проектирования</a:t>
            </a:r>
          </a:p>
          <a:p>
            <a:pPr marL="342900" indent="-342900" fontAlgn="auto"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Pct val="95000"/>
              <a:buFont typeface="Arial" charset="0"/>
              <a:buChar char="•"/>
              <a:defRPr/>
            </a:pP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code smell</a:t>
            </a:r>
            <a:endParaRPr lang="ru-RU" sz="2000" dirty="0">
              <a:solidFill>
                <a:schemeClr val="accent2">
                  <a:lumMod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  <a:p>
            <a:pPr marL="342900" indent="-342900" fontAlgn="auto"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Pct val="95000"/>
              <a:buFont typeface="Arial" charset="0"/>
              <a:buChar char="•"/>
              <a:defRPr/>
            </a:pPr>
            <a:r>
              <a:rPr lang="ru-RU" sz="2000" dirty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костыли</a:t>
            </a:r>
          </a:p>
          <a:p>
            <a:pPr marL="342900" indent="-342900" fontAlgn="auto"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Pct val="95000"/>
              <a:buFont typeface="Arial" charset="0"/>
              <a:buChar char="•"/>
              <a:defRPr/>
            </a:pPr>
            <a:r>
              <a:rPr lang="ru-RU" sz="2000" dirty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большие  временные затраты на изменения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04800" y="3581400"/>
            <a:ext cx="4038600" cy="2286000"/>
          </a:xfrm>
          <a:prstGeom prst="rect">
            <a:avLst/>
          </a:prstGeom>
        </p:spPr>
        <p:txBody>
          <a:bodyPr>
            <a:normAutofit/>
          </a:bodyPr>
          <a:lstStyle/>
          <a:p>
            <a:pPr fontAlgn="auto"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Pct val="95000"/>
              <a:defRPr/>
            </a:pPr>
            <a:r>
              <a:rPr lang="ru-RU" sz="2000" b="1" dirty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Практики:</a:t>
            </a:r>
          </a:p>
          <a:p>
            <a:pPr marL="342900" indent="-342900" fontAlgn="auto"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Pct val="95000"/>
              <a:buFont typeface="Arial" charset="0"/>
              <a:buChar char="•"/>
              <a:defRPr/>
            </a:pPr>
            <a:r>
              <a:rPr lang="ru-RU" sz="2000" dirty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парное программирование</a:t>
            </a:r>
          </a:p>
          <a:p>
            <a:pPr marL="342900" indent="-342900" fontAlgn="auto"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Pct val="95000"/>
              <a:buFont typeface="Arial" charset="0"/>
              <a:buChar char="•"/>
              <a:defRPr/>
            </a:pP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code review</a:t>
            </a:r>
            <a:endParaRPr lang="ru-RU" sz="2000" dirty="0">
              <a:solidFill>
                <a:schemeClr val="accent2">
                  <a:lumMod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  <a:p>
            <a:pPr marL="342900" indent="-342900" fontAlgn="auto"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Pct val="95000"/>
              <a:buFont typeface="Arial" charset="0"/>
              <a:buChar char="•"/>
              <a:defRPr/>
            </a:pPr>
            <a:r>
              <a:rPr lang="ru-RU" sz="2000" dirty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рефакторинг</a:t>
            </a:r>
          </a:p>
          <a:p>
            <a:pPr marL="342900" indent="-342900" fontAlgn="auto"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Pct val="95000"/>
              <a:buFont typeface="Arial" charset="0"/>
              <a:buChar char="•"/>
              <a:defRPr/>
            </a:pPr>
            <a:r>
              <a:rPr lang="ru-RU" sz="2000" dirty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модульные тесты и </a:t>
            </a: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TDD/BDD</a:t>
            </a:r>
          </a:p>
          <a:p>
            <a:pPr fontAlgn="auto"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Pct val="95000"/>
              <a:defRPr/>
            </a:pPr>
            <a:endParaRPr lang="ru-RU" sz="2000" dirty="0">
              <a:solidFill>
                <a:schemeClr val="accent2">
                  <a:lumMod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  <a:p>
            <a:pPr fontAlgn="auto"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Pct val="95000"/>
              <a:defRPr/>
            </a:pPr>
            <a:endParaRPr lang="ru-RU" sz="2000" dirty="0">
              <a:solidFill>
                <a:schemeClr val="accent2">
                  <a:lumMod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466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Иерархия. Принципы и паттерны</a:t>
            </a:r>
            <a:endParaRPr lang="en-US" dirty="0"/>
          </a:p>
        </p:txBody>
      </p:sp>
      <p:pic>
        <p:nvPicPr>
          <p:cNvPr id="3" name="Picture 2" descr="[image[4].png]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278" y="990600"/>
            <a:ext cx="6095443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4702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EPAM_PPT_General_Template_20150223">
  <a:themeElements>
    <a:clrScheme name="EPAM_Color">
      <a:dk1>
        <a:srgbClr val="464547"/>
      </a:dk1>
      <a:lt1>
        <a:sysClr val="window" lastClr="FFFFFF"/>
      </a:lt1>
      <a:dk2>
        <a:srgbClr val="666666"/>
      </a:dk2>
      <a:lt2>
        <a:srgbClr val="999999"/>
      </a:lt2>
      <a:accent1>
        <a:srgbClr val="CCCCCC"/>
      </a:accent1>
      <a:accent2>
        <a:srgbClr val="39C2D7"/>
      </a:accent2>
      <a:accent3>
        <a:srgbClr val="1B8BA0"/>
      </a:accent3>
      <a:accent4>
        <a:srgbClr val="A3C644"/>
      </a:accent4>
      <a:accent5>
        <a:srgbClr val="7F993A"/>
      </a:accent5>
      <a:accent6>
        <a:srgbClr val="B22746"/>
      </a:accent6>
      <a:hlink>
        <a:srgbClr val="32B6CE"/>
      </a:hlink>
      <a:folHlink>
        <a:srgbClr val="1B8A9F"/>
      </a:folHlink>
    </a:clrScheme>
    <a:fontScheme name="Custom 5">
      <a:majorFont>
        <a:latin typeface="Arial Black"/>
        <a:ea typeface=""/>
        <a:cs typeface=""/>
      </a:majorFont>
      <a:minorFont>
        <a:latin typeface="Trebuchet MS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2">
            <a:lumMod val="50000"/>
          </a:schemeClr>
        </a:solidFill>
        <a:ln>
          <a:solidFill>
            <a:schemeClr val="accent3">
              <a:lumMod val="75000"/>
            </a:schemeClr>
          </a:solidFill>
        </a:ln>
        <a:effectLst/>
      </a:spPr>
      <a:bodyPr rtlCol="0" anchor="ctr"/>
      <a:lstStyle>
        <a:defPPr algn="just">
          <a:defRPr dirty="0">
            <a:latin typeface="Calibri" panose="020F0502020204030204" pitchFamily="34" charset="0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57150">
          <a:solidFill>
            <a:schemeClr val="accent3">
              <a:lumMod val="50000"/>
            </a:schemeClr>
          </a:solidFill>
          <a:prstDash val="sysDot"/>
          <a:tailEnd type="triangle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Basic Program Constructions" id="{962B6607-19C4-B942-8973-FB0C2E868F6D}" vid="{33CA72B4-F7D7-B44C-A627-F3ECABB2F867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10286</TotalTime>
  <Words>3385</Words>
  <Application>Microsoft Macintosh PowerPoint</Application>
  <PresentationFormat>On-screen Show (4:3)</PresentationFormat>
  <Paragraphs>561</Paragraphs>
  <Slides>70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70</vt:i4>
      </vt:variant>
    </vt:vector>
  </HeadingPairs>
  <TitlesOfParts>
    <vt:vector size="84" baseType="lpstr">
      <vt:lpstr>Arial Black</vt:lpstr>
      <vt:lpstr>Calibri</vt:lpstr>
      <vt:lpstr>Calibri Light</vt:lpstr>
      <vt:lpstr>Consolas</vt:lpstr>
      <vt:lpstr>Corbel</vt:lpstr>
      <vt:lpstr>Helvetica</vt:lpstr>
      <vt:lpstr>Lucida Grande</vt:lpstr>
      <vt:lpstr>Narkisim</vt:lpstr>
      <vt:lpstr>Trebuchet MS</vt:lpstr>
      <vt:lpstr>Wingdings</vt:lpstr>
      <vt:lpstr>Wingdings 2</vt:lpstr>
      <vt:lpstr>Arial</vt:lpstr>
      <vt:lpstr>Office Theme</vt:lpstr>
      <vt:lpstr>EPAM_PPT_General_Template_20150223</vt:lpstr>
      <vt:lpstr>PowerPoint Presentation</vt:lpstr>
      <vt:lpstr>Процесс разработки</vt:lpstr>
      <vt:lpstr>Процесс разработки</vt:lpstr>
      <vt:lpstr>Процесс разработки</vt:lpstr>
      <vt:lpstr>Процесс разработки</vt:lpstr>
      <vt:lpstr>Процесс разработки</vt:lpstr>
      <vt:lpstr>Свойства качественного кода</vt:lpstr>
      <vt:lpstr>Как писать качественный код</vt:lpstr>
      <vt:lpstr>Иерархия. Принципы и паттерны</vt:lpstr>
      <vt:lpstr>Общие принципы проектирования</vt:lpstr>
      <vt:lpstr>SoC: Separation of Concerns</vt:lpstr>
      <vt:lpstr>DRY: Don’t Repeat Yourself</vt:lpstr>
      <vt:lpstr>Low Coupling</vt:lpstr>
      <vt:lpstr>High Cohesion</vt:lpstr>
      <vt:lpstr>KISS: Keep it simple, stupid!</vt:lpstr>
      <vt:lpstr>YAGNI: You Ain’t Gonna Need It</vt:lpstr>
      <vt:lpstr>Don’t make me think</vt:lpstr>
      <vt:lpstr>Write Code for the Maintainer</vt:lpstr>
      <vt:lpstr>Hide Implementation Details</vt:lpstr>
      <vt:lpstr>Law of Demeter</vt:lpstr>
      <vt:lpstr>Avoid Premature Optimization</vt:lpstr>
      <vt:lpstr>Code Reuse is Good</vt:lpstr>
      <vt:lpstr>Принципы объектно-ориентированного проектирования</vt:lpstr>
      <vt:lpstr>SRP: Single Responsibility Principle</vt:lpstr>
      <vt:lpstr>SRP: Single Responsibility Principle</vt:lpstr>
      <vt:lpstr>SRP:неправильный вариант</vt:lpstr>
      <vt:lpstr>SRP: правильный вариант</vt:lpstr>
      <vt:lpstr>Типичные примеры нарушения SRP </vt:lpstr>
      <vt:lpstr>Типичные примеры нарушения SRP </vt:lpstr>
      <vt:lpstr>OCP: Open-Closed Principle</vt:lpstr>
      <vt:lpstr>OCP: Open-Closed Principle</vt:lpstr>
      <vt:lpstr>OCP: Open-Closed Principle</vt:lpstr>
      <vt:lpstr>OCP: Open-Closed Principle</vt:lpstr>
      <vt:lpstr>OCP: неправильный вариант</vt:lpstr>
      <vt:lpstr>OCP: правильный вариант</vt:lpstr>
      <vt:lpstr>OCP: типичные нарушения</vt:lpstr>
      <vt:lpstr>LSP: Liskov Substitution Principle</vt:lpstr>
      <vt:lpstr>LSP: Liskov Substitution Principle</vt:lpstr>
      <vt:lpstr>LSP: Liskov Substitution Principle</vt:lpstr>
      <vt:lpstr>LSP: Liskov Substitution Principle</vt:lpstr>
      <vt:lpstr>LSP: неправильный вариант</vt:lpstr>
      <vt:lpstr>LSP: правильный вариант</vt:lpstr>
      <vt:lpstr>LSP и контракты </vt:lpstr>
      <vt:lpstr>Типичные примеры нарушения LSP</vt:lpstr>
      <vt:lpstr>ISP: Interface Segregation Principle</vt:lpstr>
      <vt:lpstr>ISP: Interface Segregation Principle</vt:lpstr>
      <vt:lpstr>ISP: Interface Segregation Principle</vt:lpstr>
      <vt:lpstr>ISP: неправильный вариант</vt:lpstr>
      <vt:lpstr>ISP: правильный вариант</vt:lpstr>
      <vt:lpstr>Типичные примеры нарушения ISP </vt:lpstr>
      <vt:lpstr>DIP: Dependency Inversion Principle</vt:lpstr>
      <vt:lpstr>DIP: Dependency Inversion Principle</vt:lpstr>
      <vt:lpstr>DIP: Dependency Inversion Principle</vt:lpstr>
      <vt:lpstr>DIP: Dependency Inversion Principle</vt:lpstr>
      <vt:lpstr>DIP: неправильный вариант</vt:lpstr>
      <vt:lpstr>DIP: правильный вариант</vt:lpstr>
      <vt:lpstr>DI Patterns. Constructor Injection</vt:lpstr>
      <vt:lpstr>DI Patterns. Constructor Injection</vt:lpstr>
      <vt:lpstr>DI Patterns. Property Injection</vt:lpstr>
      <vt:lpstr>DI Patterns. Property Injection</vt:lpstr>
      <vt:lpstr>DI Patterns. Property Injection</vt:lpstr>
      <vt:lpstr>DI Patterns. Method Injection</vt:lpstr>
      <vt:lpstr>DI Patterns. Method Injection</vt:lpstr>
      <vt:lpstr>DI Patterns. Method Injection</vt:lpstr>
      <vt:lpstr>Dependecy Injection (DI) контейнеры</vt:lpstr>
      <vt:lpstr>DI vs. DIP vs. IoC </vt:lpstr>
      <vt:lpstr>DI vs. DIP vs. IoC </vt:lpstr>
      <vt:lpstr>DI vs. DIP vs. IoC 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&lt;Presentation title&gt;</dc:title>
  <dc:creator>Alex Konduforov</dc:creator>
  <cp:lastModifiedBy>Microsoft Office User</cp:lastModifiedBy>
  <cp:revision>1482</cp:revision>
  <dcterms:created xsi:type="dcterms:W3CDTF">2009-12-21T16:11:35Z</dcterms:created>
  <dcterms:modified xsi:type="dcterms:W3CDTF">2017-09-08T18:19:50Z</dcterms:modified>
</cp:coreProperties>
</file>